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Image Caption Generator Using CNN–LSTM Encoder–Decoder Architecture</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5980390" y="400764"/>
            <a:ext cx="8156019" cy="882253"/>
          </a:xfrm>
          <a:prstGeom prst="rect">
            <a:avLst/>
          </a:prstGeom>
          <a:noFill/>
          <a:ln/>
        </p:spPr>
        <p:txBody>
          <a:bodyPr wrap="square" lIns="0" tIns="0" rIns="0" bIns="0" rtlCol="0" anchor="t"/>
          <a:lstStyle/>
          <a:p>
            <a:pPr algn="l" indent="0" marL="0">
              <a:lnSpc>
                <a:spcPts val="3450"/>
              </a:lnSpc>
              <a:buNone/>
            </a:pPr>
            <a:r>
              <a:rPr lang="en-US" sz="2750" dirty="0">
                <a:solidFill>
                  <a:srgbClr val="2C2926"/>
                </a:solidFill>
                <a:latin typeface="Bricolage Grotesque Semi Bold" pitchFamily="34" charset="0"/>
                <a:ea typeface="Bricolage Grotesque Semi Bold" pitchFamily="34" charset="-122"/>
                <a:cs typeface="Bricolage Grotesque Semi Bold" pitchFamily="34" charset="-120"/>
              </a:rPr>
              <a:t>Conclusion: Bridging Vision and Language with CNN–LSTM</a:t>
            </a:r>
            <a:endParaRPr lang="en-US" sz="2750" dirty="0"/>
          </a:p>
        </p:txBody>
      </p:sp>
      <p:sp>
        <p:nvSpPr>
          <p:cNvPr id="4" name="Shape 1"/>
          <p:cNvSpPr/>
          <p:nvPr/>
        </p:nvSpPr>
        <p:spPr>
          <a:xfrm>
            <a:off x="5980390" y="1706404"/>
            <a:ext cx="8156019" cy="1265992"/>
          </a:xfrm>
          <a:prstGeom prst="roundRect">
            <a:avLst>
              <a:gd name="adj" fmla="val 5778"/>
            </a:avLst>
          </a:prstGeom>
          <a:solidFill>
            <a:srgbClr val="FFFFFF">
              <a:alpha val="95000"/>
            </a:srgbClr>
          </a:solidFill>
          <a:ln/>
        </p:spPr>
      </p:sp>
      <p:pic>
        <p:nvPicPr>
          <p:cNvPr id="5" name="Image 1" descr="preencoded.png">    </p:cNvPr>
          <p:cNvPicPr>
            <a:picLocks noChangeAspect="1"/>
          </p:cNvPicPr>
          <p:nvPr/>
        </p:nvPicPr>
        <p:blipFill>
          <a:blip r:embed="rId2"/>
          <a:stretch>
            <a:fillRect/>
          </a:stretch>
        </p:blipFill>
        <p:spPr>
          <a:xfrm>
            <a:off x="5980390" y="1691164"/>
            <a:ext cx="8156019" cy="60960"/>
          </a:xfrm>
          <a:prstGeom prst="rect">
            <a:avLst/>
          </a:prstGeom>
        </p:spPr>
      </p:pic>
      <p:pic>
        <p:nvPicPr>
          <p:cNvPr id="6" name="Image 2" descr="preencoded.png">    </p:cNvPr>
          <p:cNvPicPr>
            <a:picLocks noChangeAspect="1"/>
          </p:cNvPicPr>
          <p:nvPr/>
        </p:nvPicPr>
        <p:blipFill>
          <a:blip r:embed="rId3"/>
          <a:stretch>
            <a:fillRect/>
          </a:stretch>
        </p:blipFill>
        <p:spPr>
          <a:xfrm>
            <a:off x="9846707" y="1494711"/>
            <a:ext cx="423386" cy="423386"/>
          </a:xfrm>
          <a:prstGeom prst="rect">
            <a:avLst/>
          </a:prstGeom>
        </p:spPr>
      </p:pic>
      <p:sp>
        <p:nvSpPr>
          <p:cNvPr id="7" name="Text 2"/>
          <p:cNvSpPr/>
          <p:nvPr/>
        </p:nvSpPr>
        <p:spPr>
          <a:xfrm>
            <a:off x="9973747" y="1600557"/>
            <a:ext cx="169307" cy="211693"/>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Bricolage Grotesque Semi Bold" pitchFamily="34" charset="0"/>
                <a:ea typeface="Bricolage Grotesque Semi Bold" pitchFamily="34" charset="-122"/>
                <a:cs typeface="Bricolage Grotesque Semi Bold" pitchFamily="34" charset="-120"/>
              </a:rPr>
              <a:t>1</a:t>
            </a:r>
            <a:endParaRPr lang="en-US" sz="1300" dirty="0"/>
          </a:p>
        </p:txBody>
      </p:sp>
      <p:sp>
        <p:nvSpPr>
          <p:cNvPr id="8" name="Text 3"/>
          <p:cNvSpPr/>
          <p:nvPr/>
        </p:nvSpPr>
        <p:spPr>
          <a:xfrm>
            <a:off x="6136719" y="2059186"/>
            <a:ext cx="2001203" cy="220504"/>
          </a:xfrm>
          <a:prstGeom prst="rect">
            <a:avLst/>
          </a:prstGeom>
          <a:noFill/>
          <a:ln/>
        </p:spPr>
        <p:txBody>
          <a:bodyPr wrap="none" lIns="0" tIns="0" rIns="0" bIns="0" rtlCol="0" anchor="t"/>
          <a:lstStyle/>
          <a:p>
            <a:pPr algn="l" indent="0" marL="0">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A Synergistic Approach</a:t>
            </a:r>
            <a:endParaRPr lang="en-US" sz="1350" dirty="0"/>
          </a:p>
        </p:txBody>
      </p:sp>
      <p:sp>
        <p:nvSpPr>
          <p:cNvPr id="9" name="Text 4"/>
          <p:cNvSpPr/>
          <p:nvPr/>
        </p:nvSpPr>
        <p:spPr>
          <a:xfrm>
            <a:off x="6136719" y="2364343"/>
            <a:ext cx="7843361" cy="451723"/>
          </a:xfrm>
          <a:prstGeom prst="rect">
            <a:avLst/>
          </a:prstGeom>
          <a:noFill/>
          <a:ln/>
        </p:spPr>
        <p:txBody>
          <a:bodyPr wrap="square" lIns="0" tIns="0" rIns="0" bIns="0" rtlCol="0" anchor="t"/>
          <a:lstStyle/>
          <a:p>
            <a:pPr algn="l" indent="0" marL="0">
              <a:lnSpc>
                <a:spcPts val="1750"/>
              </a:lnSpc>
              <a:buNone/>
            </a:pPr>
            <a:r>
              <a:rPr lang="en-US" sz="1100" dirty="0">
                <a:solidFill>
                  <a:srgbClr val="2C2926"/>
                </a:solidFill>
                <a:latin typeface="Inter" pitchFamily="34" charset="0"/>
                <a:ea typeface="Inter" pitchFamily="34" charset="-122"/>
                <a:cs typeface="Inter" pitchFamily="34" charset="-120"/>
              </a:rPr>
              <a:t>The CNN–LSTM encoder-decoder model stands as an elegant solution, masterfully blending the domains of computer vision and natural language processing.</a:t>
            </a:r>
            <a:endParaRPr lang="en-US" sz="1100" dirty="0"/>
          </a:p>
        </p:txBody>
      </p:sp>
      <p:sp>
        <p:nvSpPr>
          <p:cNvPr id="10" name="Shape 5"/>
          <p:cNvSpPr/>
          <p:nvPr/>
        </p:nvSpPr>
        <p:spPr>
          <a:xfrm>
            <a:off x="5980390" y="3325178"/>
            <a:ext cx="8156019" cy="1265992"/>
          </a:xfrm>
          <a:prstGeom prst="roundRect">
            <a:avLst>
              <a:gd name="adj" fmla="val 5778"/>
            </a:avLst>
          </a:prstGeom>
          <a:solidFill>
            <a:srgbClr val="FFFFFF">
              <a:alpha val="95000"/>
            </a:srgbClr>
          </a:solidFill>
          <a:ln/>
        </p:spPr>
      </p:sp>
      <p:pic>
        <p:nvPicPr>
          <p:cNvPr id="11" name="Image 3" descr="preencoded.png">    </p:cNvPr>
          <p:cNvPicPr>
            <a:picLocks noChangeAspect="1"/>
          </p:cNvPicPr>
          <p:nvPr/>
        </p:nvPicPr>
        <p:blipFill>
          <a:blip r:embed="rId4"/>
          <a:stretch>
            <a:fillRect/>
          </a:stretch>
        </p:blipFill>
        <p:spPr>
          <a:xfrm>
            <a:off x="5980390" y="3309938"/>
            <a:ext cx="8156019" cy="60960"/>
          </a:xfrm>
          <a:prstGeom prst="rect">
            <a:avLst/>
          </a:prstGeom>
        </p:spPr>
      </p:pic>
      <p:pic>
        <p:nvPicPr>
          <p:cNvPr id="12" name="Image 4" descr="preencoded.png">    </p:cNvPr>
          <p:cNvPicPr>
            <a:picLocks noChangeAspect="1"/>
          </p:cNvPicPr>
          <p:nvPr/>
        </p:nvPicPr>
        <p:blipFill>
          <a:blip r:embed="rId5"/>
          <a:stretch>
            <a:fillRect/>
          </a:stretch>
        </p:blipFill>
        <p:spPr>
          <a:xfrm>
            <a:off x="9846707" y="3113484"/>
            <a:ext cx="423386" cy="423386"/>
          </a:xfrm>
          <a:prstGeom prst="rect">
            <a:avLst/>
          </a:prstGeom>
        </p:spPr>
      </p:pic>
      <p:sp>
        <p:nvSpPr>
          <p:cNvPr id="13" name="Text 6"/>
          <p:cNvSpPr/>
          <p:nvPr/>
        </p:nvSpPr>
        <p:spPr>
          <a:xfrm>
            <a:off x="9973747" y="3219331"/>
            <a:ext cx="169307" cy="211693"/>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Bricolage Grotesque Semi Bold" pitchFamily="34" charset="0"/>
                <a:ea typeface="Bricolage Grotesque Semi Bold" pitchFamily="34" charset="-122"/>
                <a:cs typeface="Bricolage Grotesque Semi Bold" pitchFamily="34" charset="-120"/>
              </a:rPr>
              <a:t>2</a:t>
            </a:r>
            <a:endParaRPr lang="en-US" sz="1300" dirty="0"/>
          </a:p>
        </p:txBody>
      </p:sp>
      <p:sp>
        <p:nvSpPr>
          <p:cNvPr id="14" name="Text 7"/>
          <p:cNvSpPr/>
          <p:nvPr/>
        </p:nvSpPr>
        <p:spPr>
          <a:xfrm>
            <a:off x="6136719" y="3677960"/>
            <a:ext cx="1991320" cy="220504"/>
          </a:xfrm>
          <a:prstGeom prst="rect">
            <a:avLst/>
          </a:prstGeom>
          <a:noFill/>
          <a:ln/>
        </p:spPr>
        <p:txBody>
          <a:bodyPr wrap="none" lIns="0" tIns="0" rIns="0" bIns="0" rtlCol="0" anchor="t"/>
          <a:lstStyle/>
          <a:p>
            <a:pPr algn="l" indent="0" marL="0">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Human-like Description</a:t>
            </a:r>
            <a:endParaRPr lang="en-US" sz="1350" dirty="0"/>
          </a:p>
        </p:txBody>
      </p:sp>
      <p:sp>
        <p:nvSpPr>
          <p:cNvPr id="15" name="Text 8"/>
          <p:cNvSpPr/>
          <p:nvPr/>
        </p:nvSpPr>
        <p:spPr>
          <a:xfrm>
            <a:off x="6136719" y="3983117"/>
            <a:ext cx="7843361" cy="451723"/>
          </a:xfrm>
          <a:prstGeom prst="rect">
            <a:avLst/>
          </a:prstGeom>
          <a:noFill/>
          <a:ln/>
        </p:spPr>
        <p:txBody>
          <a:bodyPr wrap="square" lIns="0" tIns="0" rIns="0" bIns="0" rtlCol="0" anchor="t"/>
          <a:lstStyle/>
          <a:p>
            <a:pPr algn="l" indent="0" marL="0">
              <a:lnSpc>
                <a:spcPts val="1750"/>
              </a:lnSpc>
              <a:buNone/>
            </a:pPr>
            <a:r>
              <a:rPr lang="en-US" sz="1100" dirty="0">
                <a:solidFill>
                  <a:srgbClr val="2C2926"/>
                </a:solidFill>
                <a:latin typeface="Inter" pitchFamily="34" charset="0"/>
                <a:ea typeface="Inter" pitchFamily="34" charset="-122"/>
                <a:cs typeface="Inter" pitchFamily="34" charset="-120"/>
              </a:rPr>
              <a:t>This architecture empowers machines to "see" and interpret images, generating descriptions that closely resemble human understanding and articulation.</a:t>
            </a:r>
            <a:endParaRPr lang="en-US" sz="1100" dirty="0"/>
          </a:p>
        </p:txBody>
      </p:sp>
      <p:sp>
        <p:nvSpPr>
          <p:cNvPr id="16" name="Shape 9"/>
          <p:cNvSpPr/>
          <p:nvPr/>
        </p:nvSpPr>
        <p:spPr>
          <a:xfrm>
            <a:off x="5980390" y="4943951"/>
            <a:ext cx="8156019" cy="1265992"/>
          </a:xfrm>
          <a:prstGeom prst="roundRect">
            <a:avLst>
              <a:gd name="adj" fmla="val 5778"/>
            </a:avLst>
          </a:prstGeom>
          <a:solidFill>
            <a:srgbClr val="FFFFFF">
              <a:alpha val="95000"/>
            </a:srgbClr>
          </a:solidFill>
          <a:ln/>
        </p:spPr>
      </p:sp>
      <p:pic>
        <p:nvPicPr>
          <p:cNvPr id="17" name="Image 5" descr="preencoded.png">    </p:cNvPr>
          <p:cNvPicPr>
            <a:picLocks noChangeAspect="1"/>
          </p:cNvPicPr>
          <p:nvPr/>
        </p:nvPicPr>
        <p:blipFill>
          <a:blip r:embed="rId6"/>
          <a:stretch>
            <a:fillRect/>
          </a:stretch>
        </p:blipFill>
        <p:spPr>
          <a:xfrm>
            <a:off x="5980390" y="4928711"/>
            <a:ext cx="8156019" cy="60960"/>
          </a:xfrm>
          <a:prstGeom prst="rect">
            <a:avLst/>
          </a:prstGeom>
        </p:spPr>
      </p:pic>
      <p:pic>
        <p:nvPicPr>
          <p:cNvPr id="18" name="Image 6" descr="preencoded.png">    </p:cNvPr>
          <p:cNvPicPr>
            <a:picLocks noChangeAspect="1"/>
          </p:cNvPicPr>
          <p:nvPr/>
        </p:nvPicPr>
        <p:blipFill>
          <a:blip r:embed="rId7"/>
          <a:stretch>
            <a:fillRect/>
          </a:stretch>
        </p:blipFill>
        <p:spPr>
          <a:xfrm>
            <a:off x="9846707" y="4732258"/>
            <a:ext cx="423386" cy="423386"/>
          </a:xfrm>
          <a:prstGeom prst="rect">
            <a:avLst/>
          </a:prstGeom>
        </p:spPr>
      </p:pic>
      <p:sp>
        <p:nvSpPr>
          <p:cNvPr id="19" name="Text 10"/>
          <p:cNvSpPr/>
          <p:nvPr/>
        </p:nvSpPr>
        <p:spPr>
          <a:xfrm>
            <a:off x="9973747" y="4838105"/>
            <a:ext cx="169307" cy="211693"/>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Bricolage Grotesque Semi Bold" pitchFamily="34" charset="0"/>
                <a:ea typeface="Bricolage Grotesque Semi Bold" pitchFamily="34" charset="-122"/>
                <a:cs typeface="Bricolage Grotesque Semi Bold" pitchFamily="34" charset="-120"/>
              </a:rPr>
              <a:t>3</a:t>
            </a:r>
            <a:endParaRPr lang="en-US" sz="1300" dirty="0"/>
          </a:p>
        </p:txBody>
      </p:sp>
      <p:sp>
        <p:nvSpPr>
          <p:cNvPr id="20" name="Text 11"/>
          <p:cNvSpPr/>
          <p:nvPr/>
        </p:nvSpPr>
        <p:spPr>
          <a:xfrm>
            <a:off x="6136719" y="5296733"/>
            <a:ext cx="2322195" cy="220504"/>
          </a:xfrm>
          <a:prstGeom prst="rect">
            <a:avLst/>
          </a:prstGeom>
          <a:noFill/>
          <a:ln/>
        </p:spPr>
        <p:txBody>
          <a:bodyPr wrap="none" lIns="0" tIns="0" rIns="0" bIns="0" rtlCol="0" anchor="t"/>
          <a:lstStyle/>
          <a:p>
            <a:pPr algn="l" indent="0" marL="0">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Transformative Technology</a:t>
            </a:r>
            <a:endParaRPr lang="en-US" sz="1350" dirty="0"/>
          </a:p>
        </p:txBody>
      </p:sp>
      <p:sp>
        <p:nvSpPr>
          <p:cNvPr id="21" name="Text 12"/>
          <p:cNvSpPr/>
          <p:nvPr/>
        </p:nvSpPr>
        <p:spPr>
          <a:xfrm>
            <a:off x="6136719" y="5601891"/>
            <a:ext cx="7843361" cy="451723"/>
          </a:xfrm>
          <a:prstGeom prst="rect">
            <a:avLst/>
          </a:prstGeom>
          <a:noFill/>
          <a:ln/>
        </p:spPr>
        <p:txBody>
          <a:bodyPr wrap="square" lIns="0" tIns="0" rIns="0" bIns="0" rtlCol="0" anchor="t"/>
          <a:lstStyle/>
          <a:p>
            <a:pPr algn="l" indent="0" marL="0">
              <a:lnSpc>
                <a:spcPts val="1750"/>
              </a:lnSpc>
              <a:buNone/>
            </a:pPr>
            <a:r>
              <a:rPr lang="en-US" sz="1100" dirty="0">
                <a:solidFill>
                  <a:srgbClr val="2C2926"/>
                </a:solidFill>
                <a:latin typeface="Inter" pitchFamily="34" charset="0"/>
                <a:ea typeface="Inter" pitchFamily="34" charset="-122"/>
                <a:cs typeface="Inter" pitchFamily="34" charset="-120"/>
              </a:rPr>
              <a:t>Its profound impact is already visible across accessibility, media management, and the broader spectrum of AI-human interaction, making digital content more navigable and inclusive.</a:t>
            </a:r>
            <a:endParaRPr lang="en-US" sz="1100" dirty="0"/>
          </a:p>
        </p:txBody>
      </p:sp>
      <p:sp>
        <p:nvSpPr>
          <p:cNvPr id="22" name="Shape 13"/>
          <p:cNvSpPr/>
          <p:nvPr/>
        </p:nvSpPr>
        <p:spPr>
          <a:xfrm>
            <a:off x="5980390" y="6562725"/>
            <a:ext cx="8156019" cy="1265992"/>
          </a:xfrm>
          <a:prstGeom prst="roundRect">
            <a:avLst>
              <a:gd name="adj" fmla="val 5778"/>
            </a:avLst>
          </a:prstGeom>
          <a:solidFill>
            <a:srgbClr val="FFFFFF">
              <a:alpha val="95000"/>
            </a:srgbClr>
          </a:solidFill>
          <a:ln/>
        </p:spPr>
      </p:sp>
      <p:pic>
        <p:nvPicPr>
          <p:cNvPr id="23" name="Image 7" descr="preencoded.png">    </p:cNvPr>
          <p:cNvPicPr>
            <a:picLocks noChangeAspect="1"/>
          </p:cNvPicPr>
          <p:nvPr/>
        </p:nvPicPr>
        <p:blipFill>
          <a:blip r:embed="rId8"/>
          <a:stretch>
            <a:fillRect/>
          </a:stretch>
        </p:blipFill>
        <p:spPr>
          <a:xfrm>
            <a:off x="5980390" y="6547485"/>
            <a:ext cx="8156019" cy="60960"/>
          </a:xfrm>
          <a:prstGeom prst="rect">
            <a:avLst/>
          </a:prstGeom>
        </p:spPr>
      </p:pic>
      <p:pic>
        <p:nvPicPr>
          <p:cNvPr id="24" name="Image 8" descr="preencoded.png">    </p:cNvPr>
          <p:cNvPicPr>
            <a:picLocks noChangeAspect="1"/>
          </p:cNvPicPr>
          <p:nvPr/>
        </p:nvPicPr>
        <p:blipFill>
          <a:blip r:embed="rId9"/>
          <a:stretch>
            <a:fillRect/>
          </a:stretch>
        </p:blipFill>
        <p:spPr>
          <a:xfrm>
            <a:off x="9846707" y="6351032"/>
            <a:ext cx="423386" cy="423386"/>
          </a:xfrm>
          <a:prstGeom prst="rect">
            <a:avLst/>
          </a:prstGeom>
        </p:spPr>
      </p:pic>
      <p:sp>
        <p:nvSpPr>
          <p:cNvPr id="25" name="Text 14"/>
          <p:cNvSpPr/>
          <p:nvPr/>
        </p:nvSpPr>
        <p:spPr>
          <a:xfrm>
            <a:off x="9973747" y="6456878"/>
            <a:ext cx="169307" cy="211693"/>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Bricolage Grotesque Semi Bold" pitchFamily="34" charset="0"/>
                <a:ea typeface="Bricolage Grotesque Semi Bold" pitchFamily="34" charset="-122"/>
                <a:cs typeface="Bricolage Grotesque Semi Bold" pitchFamily="34" charset="-120"/>
              </a:rPr>
              <a:t>4</a:t>
            </a:r>
            <a:endParaRPr lang="en-US" sz="1300" dirty="0"/>
          </a:p>
        </p:txBody>
      </p:sp>
      <p:sp>
        <p:nvSpPr>
          <p:cNvPr id="26" name="Text 15"/>
          <p:cNvSpPr/>
          <p:nvPr/>
        </p:nvSpPr>
        <p:spPr>
          <a:xfrm>
            <a:off x="6136719" y="6915507"/>
            <a:ext cx="2164675" cy="220504"/>
          </a:xfrm>
          <a:prstGeom prst="rect">
            <a:avLst/>
          </a:prstGeom>
          <a:noFill/>
          <a:ln/>
        </p:spPr>
        <p:txBody>
          <a:bodyPr wrap="none" lIns="0" tIns="0" rIns="0" bIns="0" rtlCol="0" anchor="t"/>
          <a:lstStyle/>
          <a:p>
            <a:pPr algn="l" indent="0" marL="0">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Towards Smarter Futures</a:t>
            </a:r>
            <a:endParaRPr lang="en-US" sz="1350" dirty="0"/>
          </a:p>
        </p:txBody>
      </p:sp>
      <p:sp>
        <p:nvSpPr>
          <p:cNvPr id="27" name="Text 16"/>
          <p:cNvSpPr/>
          <p:nvPr/>
        </p:nvSpPr>
        <p:spPr>
          <a:xfrm>
            <a:off x="6136719" y="7220664"/>
            <a:ext cx="7843361" cy="451723"/>
          </a:xfrm>
          <a:prstGeom prst="rect">
            <a:avLst/>
          </a:prstGeom>
          <a:noFill/>
          <a:ln/>
        </p:spPr>
        <p:txBody>
          <a:bodyPr wrap="square" lIns="0" tIns="0" rIns="0" bIns="0" rtlCol="0" anchor="t"/>
          <a:lstStyle/>
          <a:p>
            <a:pPr algn="l" indent="0" marL="0">
              <a:lnSpc>
                <a:spcPts val="1750"/>
              </a:lnSpc>
              <a:buNone/>
            </a:pPr>
            <a:r>
              <a:rPr lang="en-US" sz="1100" dirty="0">
                <a:solidFill>
                  <a:srgbClr val="2C2926"/>
                </a:solidFill>
                <a:latin typeface="Inter" pitchFamily="34" charset="0"/>
                <a:ea typeface="Inter" pitchFamily="34" charset="-122"/>
                <a:cs typeface="Inter" pitchFamily="34" charset="-120"/>
              </a:rPr>
              <a:t>The journey continues toward creating even smarter, faster, and more context-aware captioning systems, continually refining how AI interacts with and interprets our visual world.</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35318" y="776764"/>
            <a:ext cx="7873365" cy="1134189"/>
          </a:xfrm>
          <a:prstGeom prst="rect">
            <a:avLst/>
          </a:prstGeom>
          <a:noFill/>
          <a:ln/>
        </p:spPr>
        <p:txBody>
          <a:bodyPr wrap="square" lIns="0" tIns="0" rIns="0" bIns="0" rtlCol="0" anchor="t"/>
          <a:lstStyle/>
          <a:p>
            <a:pPr algn="l" indent="0" marL="0">
              <a:lnSpc>
                <a:spcPts val="445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The Challenge: Teaching Machines to "See" and "Describe"</a:t>
            </a:r>
            <a:endParaRPr lang="en-US" sz="3550" dirty="0"/>
          </a:p>
        </p:txBody>
      </p:sp>
      <p:sp>
        <p:nvSpPr>
          <p:cNvPr id="4" name="Shape 1"/>
          <p:cNvSpPr/>
          <p:nvPr/>
        </p:nvSpPr>
        <p:spPr>
          <a:xfrm>
            <a:off x="635318" y="2183130"/>
            <a:ext cx="3845957" cy="2544128"/>
          </a:xfrm>
          <a:prstGeom prst="roundRect">
            <a:avLst>
              <a:gd name="adj" fmla="val 4313"/>
            </a:avLst>
          </a:prstGeom>
          <a:solidFill>
            <a:srgbClr val="FFFFFF">
              <a:alpha val="95000"/>
            </a:srgbClr>
          </a:solidFill>
          <a:ln w="22860">
            <a:solidFill>
              <a:srgbClr val="F8ECD3"/>
            </a:solidFill>
            <a:prstDash val="solid"/>
          </a:ln>
        </p:spPr>
      </p:sp>
      <p:pic>
        <p:nvPicPr>
          <p:cNvPr id="5" name="Image 1" descr="preencoded.png">    </p:cNvPr>
          <p:cNvPicPr>
            <a:picLocks noChangeAspect="1"/>
          </p:cNvPicPr>
          <p:nvPr/>
        </p:nvPicPr>
        <p:blipFill>
          <a:blip r:embed="rId2"/>
          <a:stretch>
            <a:fillRect/>
          </a:stretch>
        </p:blipFill>
        <p:spPr>
          <a:xfrm>
            <a:off x="612458" y="2183130"/>
            <a:ext cx="91440" cy="2544128"/>
          </a:xfrm>
          <a:prstGeom prst="rect">
            <a:avLst/>
          </a:prstGeom>
        </p:spPr>
      </p:pic>
      <p:sp>
        <p:nvSpPr>
          <p:cNvPr id="6" name="Text 2"/>
          <p:cNvSpPr/>
          <p:nvPr/>
        </p:nvSpPr>
        <p:spPr>
          <a:xfrm>
            <a:off x="908209" y="2387441"/>
            <a:ext cx="2268974" cy="283607"/>
          </a:xfrm>
          <a:prstGeom prst="rect">
            <a:avLst/>
          </a:prstGeom>
          <a:noFill/>
          <a:ln/>
        </p:spPr>
        <p:txBody>
          <a:bodyPr wrap="none" lIns="0" tIns="0" rIns="0" bIns="0" rtlCol="0" anchor="t"/>
          <a:lstStyle/>
          <a:p>
            <a:pPr algn="l" indent="0" marL="0">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Bridging the Gap</a:t>
            </a:r>
            <a:endParaRPr lang="en-US" sz="1750" dirty="0"/>
          </a:p>
        </p:txBody>
      </p:sp>
      <p:sp>
        <p:nvSpPr>
          <p:cNvPr id="7" name="Text 3"/>
          <p:cNvSpPr/>
          <p:nvPr/>
        </p:nvSpPr>
        <p:spPr>
          <a:xfrm>
            <a:off x="908209" y="2779871"/>
            <a:ext cx="3368754" cy="1743075"/>
          </a:xfrm>
          <a:prstGeom prst="rect">
            <a:avLst/>
          </a:prstGeom>
          <a:noFill/>
          <a:ln/>
        </p:spPr>
        <p:txBody>
          <a:bodyPr wrap="square" lIns="0" tIns="0" rIns="0" bIns="0" rtlCol="0" anchor="t"/>
          <a:lstStyle/>
          <a:p>
            <a:pPr algn="l" indent="0" marL="0">
              <a:lnSpc>
                <a:spcPts val="2250"/>
              </a:lnSpc>
              <a:buNone/>
            </a:pPr>
            <a:r>
              <a:rPr lang="en-US" sz="1400" dirty="0">
                <a:solidFill>
                  <a:srgbClr val="2C2926"/>
                </a:solidFill>
                <a:latin typeface="Inter" pitchFamily="34" charset="0"/>
                <a:ea typeface="Inter" pitchFamily="34" charset="-122"/>
                <a:cs typeface="Inter" pitchFamily="34" charset="-120"/>
              </a:rPr>
              <a:t>Images hold vast visual information, but for computers, they are merely pixels. The core challenge is transforming raw pixel data into meaningful, human-understandable language.</a:t>
            </a:r>
            <a:endParaRPr lang="en-US" sz="1400" dirty="0"/>
          </a:p>
        </p:txBody>
      </p:sp>
      <p:sp>
        <p:nvSpPr>
          <p:cNvPr id="8" name="Shape 4"/>
          <p:cNvSpPr/>
          <p:nvPr/>
        </p:nvSpPr>
        <p:spPr>
          <a:xfrm>
            <a:off x="4662726" y="2183130"/>
            <a:ext cx="3845957" cy="2544128"/>
          </a:xfrm>
          <a:prstGeom prst="roundRect">
            <a:avLst>
              <a:gd name="adj" fmla="val 4313"/>
            </a:avLst>
          </a:prstGeom>
          <a:solidFill>
            <a:srgbClr val="FFFFFF">
              <a:alpha val="95000"/>
            </a:srgbClr>
          </a:solidFill>
          <a:ln w="22860">
            <a:solidFill>
              <a:srgbClr val="F8ECD3"/>
            </a:solidFill>
            <a:prstDash val="solid"/>
          </a:ln>
        </p:spPr>
      </p:sp>
      <p:pic>
        <p:nvPicPr>
          <p:cNvPr id="9" name="Image 2" descr="preencoded.png">    </p:cNvPr>
          <p:cNvPicPr>
            <a:picLocks noChangeAspect="1"/>
          </p:cNvPicPr>
          <p:nvPr/>
        </p:nvPicPr>
        <p:blipFill>
          <a:blip r:embed="rId3"/>
          <a:stretch>
            <a:fillRect/>
          </a:stretch>
        </p:blipFill>
        <p:spPr>
          <a:xfrm>
            <a:off x="4639866" y="2183130"/>
            <a:ext cx="91440" cy="2544128"/>
          </a:xfrm>
          <a:prstGeom prst="rect">
            <a:avLst/>
          </a:prstGeom>
        </p:spPr>
      </p:pic>
      <p:sp>
        <p:nvSpPr>
          <p:cNvPr id="10" name="Text 5"/>
          <p:cNvSpPr/>
          <p:nvPr/>
        </p:nvSpPr>
        <p:spPr>
          <a:xfrm>
            <a:off x="4935617" y="2387441"/>
            <a:ext cx="2461617" cy="283607"/>
          </a:xfrm>
          <a:prstGeom prst="rect">
            <a:avLst/>
          </a:prstGeom>
          <a:noFill/>
          <a:ln/>
        </p:spPr>
        <p:txBody>
          <a:bodyPr wrap="none" lIns="0" tIns="0" rIns="0" bIns="0" rtlCol="0" anchor="t"/>
          <a:lstStyle/>
          <a:p>
            <a:pPr algn="l" indent="0" marL="0">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Automated Captioning</a:t>
            </a:r>
            <a:endParaRPr lang="en-US" sz="1750" dirty="0"/>
          </a:p>
        </p:txBody>
      </p:sp>
      <p:sp>
        <p:nvSpPr>
          <p:cNvPr id="11" name="Text 6"/>
          <p:cNvSpPr/>
          <p:nvPr/>
        </p:nvSpPr>
        <p:spPr>
          <a:xfrm>
            <a:off x="4935617" y="2779871"/>
            <a:ext cx="3368754" cy="1743075"/>
          </a:xfrm>
          <a:prstGeom prst="rect">
            <a:avLst/>
          </a:prstGeom>
          <a:noFill/>
          <a:ln/>
        </p:spPr>
        <p:txBody>
          <a:bodyPr wrap="square" lIns="0" tIns="0" rIns="0" bIns="0" rtlCol="0" anchor="t"/>
          <a:lstStyle/>
          <a:p>
            <a:pPr algn="l" indent="0" marL="0">
              <a:lnSpc>
                <a:spcPts val="2250"/>
              </a:lnSpc>
              <a:buNone/>
            </a:pPr>
            <a:r>
              <a:rPr lang="en-US" sz="1400" dirty="0">
                <a:solidFill>
                  <a:srgbClr val="2C2926"/>
                </a:solidFill>
                <a:latin typeface="Inter" pitchFamily="34" charset="0"/>
                <a:ea typeface="Inter" pitchFamily="34" charset="-122"/>
                <a:cs typeface="Inter" pitchFamily="34" charset="-120"/>
              </a:rPr>
              <a:t>Our primary objective is to develop systems that can automatically generate descriptive natural language captions for any given image, mimicking human perception and articulation.</a:t>
            </a:r>
            <a:endParaRPr lang="en-US" sz="1400" dirty="0"/>
          </a:p>
        </p:txBody>
      </p:sp>
      <p:sp>
        <p:nvSpPr>
          <p:cNvPr id="12" name="Shape 7"/>
          <p:cNvSpPr/>
          <p:nvPr/>
        </p:nvSpPr>
        <p:spPr>
          <a:xfrm>
            <a:off x="635318" y="4908709"/>
            <a:ext cx="3845957" cy="2544128"/>
          </a:xfrm>
          <a:prstGeom prst="roundRect">
            <a:avLst>
              <a:gd name="adj" fmla="val 4313"/>
            </a:avLst>
          </a:prstGeom>
          <a:solidFill>
            <a:srgbClr val="FFFFFF">
              <a:alpha val="95000"/>
            </a:srgbClr>
          </a:solidFill>
          <a:ln w="22860">
            <a:solidFill>
              <a:srgbClr val="F8ECD3"/>
            </a:solidFill>
            <a:prstDash val="solid"/>
          </a:ln>
        </p:spPr>
      </p:sp>
      <p:pic>
        <p:nvPicPr>
          <p:cNvPr id="13" name="Image 3" descr="preencoded.png">    </p:cNvPr>
          <p:cNvPicPr>
            <a:picLocks noChangeAspect="1"/>
          </p:cNvPicPr>
          <p:nvPr/>
        </p:nvPicPr>
        <p:blipFill>
          <a:blip r:embed="rId4"/>
          <a:stretch>
            <a:fillRect/>
          </a:stretch>
        </p:blipFill>
        <p:spPr>
          <a:xfrm>
            <a:off x="612458" y="4908709"/>
            <a:ext cx="91440" cy="2544128"/>
          </a:xfrm>
          <a:prstGeom prst="rect">
            <a:avLst/>
          </a:prstGeom>
        </p:spPr>
      </p:pic>
      <p:sp>
        <p:nvSpPr>
          <p:cNvPr id="14" name="Text 8"/>
          <p:cNvSpPr/>
          <p:nvPr/>
        </p:nvSpPr>
        <p:spPr>
          <a:xfrm>
            <a:off x="908209" y="5113020"/>
            <a:ext cx="2268974" cy="283607"/>
          </a:xfrm>
          <a:prstGeom prst="rect">
            <a:avLst/>
          </a:prstGeom>
          <a:noFill/>
          <a:ln/>
        </p:spPr>
        <p:txBody>
          <a:bodyPr wrap="none" lIns="0" tIns="0" rIns="0" bIns="0" rtlCol="0" anchor="t"/>
          <a:lstStyle/>
          <a:p>
            <a:pPr algn="l" indent="0" marL="0">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Diverse Applications</a:t>
            </a:r>
            <a:endParaRPr lang="en-US" sz="1750" dirty="0"/>
          </a:p>
        </p:txBody>
      </p:sp>
      <p:sp>
        <p:nvSpPr>
          <p:cNvPr id="15" name="Text 9"/>
          <p:cNvSpPr/>
          <p:nvPr/>
        </p:nvSpPr>
        <p:spPr>
          <a:xfrm>
            <a:off x="908209" y="5505450"/>
            <a:ext cx="3368754" cy="1743075"/>
          </a:xfrm>
          <a:prstGeom prst="rect">
            <a:avLst/>
          </a:prstGeom>
          <a:noFill/>
          <a:ln/>
        </p:spPr>
        <p:txBody>
          <a:bodyPr wrap="square" lIns="0" tIns="0" rIns="0" bIns="0" rtlCol="0" anchor="t"/>
          <a:lstStyle/>
          <a:p>
            <a:pPr algn="l" indent="0" marL="0">
              <a:lnSpc>
                <a:spcPts val="2250"/>
              </a:lnSpc>
              <a:buNone/>
            </a:pPr>
            <a:r>
              <a:rPr lang="en-US" sz="1400" dirty="0">
                <a:solidFill>
                  <a:srgbClr val="2C2926"/>
                </a:solidFill>
                <a:latin typeface="Inter" pitchFamily="34" charset="0"/>
                <a:ea typeface="Inter" pitchFamily="34" charset="-122"/>
                <a:cs typeface="Inter" pitchFamily="34" charset="-120"/>
              </a:rPr>
              <a:t>This technology opens doors to critical applications like enhancing accessibility for visually impaired users, automating social media tagging, and improving image content search capabilities.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24971"/>
          </a:xfrm>
          <a:prstGeom prst="rect">
            <a:avLst/>
          </a:prstGeom>
        </p:spPr>
      </p:pic>
      <p:sp>
        <p:nvSpPr>
          <p:cNvPr id="3" name="Text 0"/>
          <p:cNvSpPr/>
          <p:nvPr/>
        </p:nvSpPr>
        <p:spPr>
          <a:xfrm>
            <a:off x="699968" y="3050024"/>
            <a:ext cx="7252216" cy="625078"/>
          </a:xfrm>
          <a:prstGeom prst="rect">
            <a:avLst/>
          </a:prstGeom>
          <a:noFill/>
          <a:ln/>
        </p:spPr>
        <p:txBody>
          <a:bodyPr wrap="none" lIns="0" tIns="0" rIns="0" bIns="0" rtlCol="0" anchor="t"/>
          <a:lstStyle/>
          <a:p>
            <a:pPr algn="l" indent="0" marL="0">
              <a:lnSpc>
                <a:spcPts val="490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Why Combine CNN and LSTM?</a:t>
            </a:r>
            <a:endParaRPr lang="en-US" sz="3900" dirty="0"/>
          </a:p>
        </p:txBody>
      </p:sp>
      <p:sp>
        <p:nvSpPr>
          <p:cNvPr id="4" name="Text 1"/>
          <p:cNvSpPr/>
          <p:nvPr/>
        </p:nvSpPr>
        <p:spPr>
          <a:xfrm>
            <a:off x="699968" y="4174927"/>
            <a:ext cx="3013472" cy="312539"/>
          </a:xfrm>
          <a:prstGeom prst="rect">
            <a:avLst/>
          </a:prstGeom>
          <a:noFill/>
          <a:ln/>
        </p:spPr>
        <p:txBody>
          <a:bodyPr wrap="none" lIns="0" tIns="0" rIns="0" bIns="0" rtlCol="0" anchor="t"/>
          <a:lstStyle/>
          <a:p>
            <a:pPr algn="l" indent="0" marL="0">
              <a:lnSpc>
                <a:spcPts val="245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CNN: The Visual Analyzer</a:t>
            </a:r>
            <a:endParaRPr lang="en-US" sz="1950" dirty="0"/>
          </a:p>
        </p:txBody>
      </p:sp>
      <p:sp>
        <p:nvSpPr>
          <p:cNvPr id="5" name="Text 2"/>
          <p:cNvSpPr/>
          <p:nvPr/>
        </p:nvSpPr>
        <p:spPr>
          <a:xfrm>
            <a:off x="699968" y="4687372"/>
            <a:ext cx="6371273" cy="64008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C2926"/>
                </a:solidFill>
                <a:latin typeface="Inter" pitchFamily="34" charset="0"/>
                <a:ea typeface="Inter" pitchFamily="34" charset="-122"/>
                <a:cs typeface="Inter" pitchFamily="34" charset="-120"/>
              </a:rPr>
              <a:t>Convolutional Neural Networks are exceptionally skilled at processing visual data.</a:t>
            </a:r>
            <a:endParaRPr lang="en-US" sz="1550" dirty="0"/>
          </a:p>
        </p:txBody>
      </p:sp>
      <p:sp>
        <p:nvSpPr>
          <p:cNvPr id="6" name="Text 3"/>
          <p:cNvSpPr/>
          <p:nvPr/>
        </p:nvSpPr>
        <p:spPr>
          <a:xfrm>
            <a:off x="699968" y="5397341"/>
            <a:ext cx="6371273" cy="64008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C2926"/>
                </a:solidFill>
                <a:latin typeface="Inter" pitchFamily="34" charset="0"/>
                <a:ea typeface="Inter" pitchFamily="34" charset="-122"/>
                <a:cs typeface="Inter" pitchFamily="34" charset="-120"/>
              </a:rPr>
              <a:t>They excel at extracting spatial features, recognizing patterns, objects, and textures within images.</a:t>
            </a:r>
            <a:endParaRPr lang="en-US" sz="1550" dirty="0"/>
          </a:p>
        </p:txBody>
      </p:sp>
      <p:sp>
        <p:nvSpPr>
          <p:cNvPr id="7" name="Text 4"/>
          <p:cNvSpPr/>
          <p:nvPr/>
        </p:nvSpPr>
        <p:spPr>
          <a:xfrm>
            <a:off x="699968" y="6107311"/>
            <a:ext cx="6371273" cy="64008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C2926"/>
                </a:solidFill>
                <a:latin typeface="Inter" pitchFamily="34" charset="0"/>
                <a:ea typeface="Inter" pitchFamily="34" charset="-122"/>
                <a:cs typeface="Inter" pitchFamily="34" charset="-120"/>
              </a:rPr>
              <a:t>Acts as the "eyes" of the system, identifying what's present in a scene.</a:t>
            </a:r>
            <a:endParaRPr lang="en-US" sz="1550" dirty="0"/>
          </a:p>
        </p:txBody>
      </p:sp>
      <p:sp>
        <p:nvSpPr>
          <p:cNvPr id="8" name="Text 5"/>
          <p:cNvSpPr/>
          <p:nvPr/>
        </p:nvSpPr>
        <p:spPr>
          <a:xfrm>
            <a:off x="7566779" y="4174927"/>
            <a:ext cx="3532823" cy="312539"/>
          </a:xfrm>
          <a:prstGeom prst="rect">
            <a:avLst/>
          </a:prstGeom>
          <a:noFill/>
          <a:ln/>
        </p:spPr>
        <p:txBody>
          <a:bodyPr wrap="none" lIns="0" tIns="0" rIns="0" bIns="0" rtlCol="0" anchor="t"/>
          <a:lstStyle/>
          <a:p>
            <a:pPr algn="l" indent="0" marL="0">
              <a:lnSpc>
                <a:spcPts val="245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LSTM: The Language Narrator</a:t>
            </a:r>
            <a:endParaRPr lang="en-US" sz="1950" dirty="0"/>
          </a:p>
        </p:txBody>
      </p:sp>
      <p:sp>
        <p:nvSpPr>
          <p:cNvPr id="9" name="Text 6"/>
          <p:cNvSpPr/>
          <p:nvPr/>
        </p:nvSpPr>
        <p:spPr>
          <a:xfrm>
            <a:off x="7566779" y="4687372"/>
            <a:ext cx="6371273" cy="64008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C2926"/>
                </a:solidFill>
                <a:latin typeface="Inter" pitchFamily="34" charset="0"/>
                <a:ea typeface="Inter" pitchFamily="34" charset="-122"/>
                <a:cs typeface="Inter" pitchFamily="34" charset="-120"/>
              </a:rPr>
              <a:t>Long Short-Term Memory networks are a specialized type of Recurrent Neural Network.</a:t>
            </a:r>
            <a:endParaRPr lang="en-US" sz="1550" dirty="0"/>
          </a:p>
        </p:txBody>
      </p:sp>
      <p:sp>
        <p:nvSpPr>
          <p:cNvPr id="10" name="Text 7"/>
          <p:cNvSpPr/>
          <p:nvPr/>
        </p:nvSpPr>
        <p:spPr>
          <a:xfrm>
            <a:off x="7566779" y="5397341"/>
            <a:ext cx="6371273" cy="64008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C2926"/>
                </a:solidFill>
                <a:latin typeface="Inter" pitchFamily="34" charset="0"/>
                <a:ea typeface="Inter" pitchFamily="34" charset="-122"/>
                <a:cs typeface="Inter" pitchFamily="34" charset="-120"/>
              </a:rPr>
              <a:t>Designed to handle sequential data, making them perfect for generating coherent and contextually relevant sentences.</a:t>
            </a:r>
            <a:endParaRPr lang="en-US" sz="1550" dirty="0"/>
          </a:p>
        </p:txBody>
      </p:sp>
      <p:sp>
        <p:nvSpPr>
          <p:cNvPr id="11" name="Text 8"/>
          <p:cNvSpPr/>
          <p:nvPr/>
        </p:nvSpPr>
        <p:spPr>
          <a:xfrm>
            <a:off x="7566779" y="6107311"/>
            <a:ext cx="6371273" cy="64008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C2926"/>
                </a:solidFill>
                <a:latin typeface="Inter" pitchFamily="34" charset="0"/>
                <a:ea typeface="Inter" pitchFamily="34" charset="-122"/>
                <a:cs typeface="Inter" pitchFamily="34" charset="-120"/>
              </a:rPr>
              <a:t>Functions as the "voice" of the system, translating visual insights into descriptive text.</a:t>
            </a:r>
            <a:endParaRPr lang="en-US" sz="1550" dirty="0"/>
          </a:p>
        </p:txBody>
      </p:sp>
      <p:sp>
        <p:nvSpPr>
          <p:cNvPr id="12" name="Text 9"/>
          <p:cNvSpPr/>
          <p:nvPr/>
        </p:nvSpPr>
        <p:spPr>
          <a:xfrm>
            <a:off x="699968" y="7042190"/>
            <a:ext cx="13230463" cy="640080"/>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The synergy of CNN and LSTM creates a powerful architecture: the CNN </a:t>
            </a:r>
            <a:pPr algn="l" indent="0" marL="0">
              <a:lnSpc>
                <a:spcPts val="2500"/>
              </a:lnSpc>
              <a:buNone/>
            </a:pPr>
            <a:r>
              <a:rPr lang="en-US" sz="1550" dirty="0">
                <a:solidFill>
                  <a:srgbClr val="E7BF6A"/>
                </a:solidFill>
                <a:latin typeface="Inter" pitchFamily="34" charset="0"/>
                <a:ea typeface="Inter" pitchFamily="34" charset="-122"/>
                <a:cs typeface="Inter" pitchFamily="34" charset="-120"/>
              </a:rPr>
              <a:t>encodes</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the image's visual features, and the LSTM then </a:t>
            </a:r>
            <a:pPr algn="l" indent="0" marL="0">
              <a:lnSpc>
                <a:spcPts val="2500"/>
              </a:lnSpc>
              <a:buNone/>
            </a:pPr>
            <a:r>
              <a:rPr lang="en-US" sz="1550" dirty="0">
                <a:solidFill>
                  <a:srgbClr val="E7BF6A"/>
                </a:solidFill>
                <a:latin typeface="Inter" pitchFamily="34" charset="0"/>
                <a:ea typeface="Inter" pitchFamily="34" charset="-122"/>
                <a:cs typeface="Inter" pitchFamily="34" charset="-120"/>
              </a:rPr>
              <a:t>decodes</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these features into descriptive, fluent sentences.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29338" y="675799"/>
            <a:ext cx="7858125" cy="1148239"/>
          </a:xfrm>
          <a:prstGeom prst="rect">
            <a:avLst/>
          </a:prstGeom>
          <a:noFill/>
          <a:ln/>
        </p:spPr>
        <p:txBody>
          <a:bodyPr wrap="square" lIns="0" tIns="0" rIns="0" bIns="0" rtlCol="0" anchor="t"/>
          <a:lstStyle/>
          <a:p>
            <a:pPr algn="l" indent="0" marL="0">
              <a:lnSpc>
                <a:spcPts val="4500"/>
              </a:lnSpc>
              <a:buNone/>
            </a:pPr>
            <a:r>
              <a:rPr lang="en-US" sz="3600" dirty="0">
                <a:solidFill>
                  <a:srgbClr val="2C2926"/>
                </a:solidFill>
                <a:latin typeface="Bricolage Grotesque Semi Bold" pitchFamily="34" charset="0"/>
                <a:ea typeface="Bricolage Grotesque Semi Bold" pitchFamily="34" charset="-122"/>
                <a:cs typeface="Bricolage Grotesque Semi Bold" pitchFamily="34" charset="-120"/>
              </a:rPr>
              <a:t>Architecture Overview: Encoder–Decoder Model</a:t>
            </a:r>
            <a:endParaRPr lang="en-US" sz="3600" dirty="0"/>
          </a:p>
        </p:txBody>
      </p:sp>
      <p:sp>
        <p:nvSpPr>
          <p:cNvPr id="4" name="Text 1"/>
          <p:cNvSpPr/>
          <p:nvPr/>
        </p:nvSpPr>
        <p:spPr>
          <a:xfrm>
            <a:off x="6129338" y="2099548"/>
            <a:ext cx="183713" cy="229552"/>
          </a:xfrm>
          <a:prstGeom prst="rect">
            <a:avLst/>
          </a:prstGeom>
          <a:noFill/>
          <a:ln/>
        </p:spPr>
        <p:txBody>
          <a:bodyPr wrap="none" lIns="0" tIns="0" rIns="0" bIns="0" rtlCol="0" anchor="t"/>
          <a:lstStyle/>
          <a:p>
            <a:pPr algn="l" indent="0" marL="0">
              <a:lnSpc>
                <a:spcPts val="2300"/>
              </a:lnSpc>
              <a:buNone/>
            </a:pPr>
            <a:r>
              <a:rPr lang="en-US" sz="1400" dirty="0">
                <a:solidFill>
                  <a:srgbClr val="2C2926"/>
                </a:solidFill>
                <a:latin typeface="Bricolage Grotesque Light" pitchFamily="34" charset="0"/>
                <a:ea typeface="Bricolage Grotesque Light" pitchFamily="34" charset="-122"/>
                <a:cs typeface="Bricolage Grotesque Light" pitchFamily="34" charset="-120"/>
              </a:rPr>
              <a:t>01</a:t>
            </a:r>
            <a:endParaRPr lang="en-US" sz="1400" dirty="0"/>
          </a:p>
        </p:txBody>
      </p:sp>
      <p:pic>
        <p:nvPicPr>
          <p:cNvPr id="5" name="Image 1" descr="preencoded.png">    </p:cNvPr>
          <p:cNvPicPr>
            <a:picLocks noChangeAspect="1"/>
          </p:cNvPicPr>
          <p:nvPr/>
        </p:nvPicPr>
        <p:blipFill>
          <a:blip r:embed="rId2"/>
          <a:stretch>
            <a:fillRect/>
          </a:stretch>
        </p:blipFill>
        <p:spPr>
          <a:xfrm>
            <a:off x="6129338" y="2388751"/>
            <a:ext cx="3837146" cy="22860"/>
          </a:xfrm>
          <a:prstGeom prst="rect">
            <a:avLst/>
          </a:prstGeom>
        </p:spPr>
      </p:pic>
      <p:sp>
        <p:nvSpPr>
          <p:cNvPr id="6" name="Text 2"/>
          <p:cNvSpPr/>
          <p:nvPr/>
        </p:nvSpPr>
        <p:spPr>
          <a:xfrm>
            <a:off x="6129338" y="2526268"/>
            <a:ext cx="3702963" cy="344448"/>
          </a:xfrm>
          <a:prstGeom prst="rect">
            <a:avLst/>
          </a:prstGeom>
          <a:noFill/>
          <a:ln/>
        </p:spPr>
        <p:txBody>
          <a:bodyPr wrap="none" lIns="0" tIns="0" rIns="0" bIns="0" rtlCol="0" anchor="t"/>
          <a:lstStyle/>
          <a:p>
            <a:pPr algn="l" indent="0" marL="0">
              <a:lnSpc>
                <a:spcPts val="2700"/>
              </a:lnSpc>
              <a:buNone/>
            </a:pPr>
            <a:r>
              <a:rPr lang="en-US" sz="2150" dirty="0">
                <a:solidFill>
                  <a:srgbClr val="2C2926"/>
                </a:solidFill>
                <a:latin typeface="Bricolage Grotesque Semi Bold" pitchFamily="34" charset="0"/>
                <a:ea typeface="Bricolage Grotesque Semi Bold" pitchFamily="34" charset="-122"/>
                <a:cs typeface="Bricolage Grotesque Semi Bold" pitchFamily="34" charset="-120"/>
              </a:rPr>
              <a:t>Encoder: Feature Extraction</a:t>
            </a:r>
            <a:endParaRPr lang="en-US" sz="2150" dirty="0"/>
          </a:p>
        </p:txBody>
      </p:sp>
      <p:sp>
        <p:nvSpPr>
          <p:cNvPr id="7" name="Text 3"/>
          <p:cNvSpPr/>
          <p:nvPr/>
        </p:nvSpPr>
        <p:spPr>
          <a:xfrm>
            <a:off x="6129338" y="2980849"/>
            <a:ext cx="3837146" cy="1469231"/>
          </a:xfrm>
          <a:prstGeom prst="rect">
            <a:avLst/>
          </a:prstGeom>
          <a:noFill/>
          <a:ln/>
        </p:spPr>
        <p:txBody>
          <a:bodyPr wrap="square" lIns="0" tIns="0" rIns="0" bIns="0" rtlCol="0" anchor="t"/>
          <a:lstStyle/>
          <a:p>
            <a:pPr algn="l" indent="0" marL="0">
              <a:lnSpc>
                <a:spcPts val="2300"/>
              </a:lnSpc>
              <a:buNone/>
            </a:pPr>
            <a:r>
              <a:rPr lang="en-US" sz="1400" dirty="0">
                <a:solidFill>
                  <a:srgbClr val="2C2926"/>
                </a:solidFill>
                <a:latin typeface="Inter" pitchFamily="34" charset="0"/>
                <a:ea typeface="Inter" pitchFamily="34" charset="-122"/>
                <a:cs typeface="Inter" pitchFamily="34" charset="-120"/>
              </a:rPr>
              <a:t>A deep Convolutional Neural Network (e.g., ResNet, InceptionV3) processes the input image. It acts as the encoder, distilling the complex visual information into a compact, fixed-length feature vector.</a:t>
            </a:r>
            <a:endParaRPr lang="en-US" sz="1400" dirty="0"/>
          </a:p>
        </p:txBody>
      </p:sp>
      <p:sp>
        <p:nvSpPr>
          <p:cNvPr id="8" name="Text 4"/>
          <p:cNvSpPr/>
          <p:nvPr/>
        </p:nvSpPr>
        <p:spPr>
          <a:xfrm>
            <a:off x="10150197" y="2099548"/>
            <a:ext cx="183713" cy="229552"/>
          </a:xfrm>
          <a:prstGeom prst="rect">
            <a:avLst/>
          </a:prstGeom>
          <a:noFill/>
          <a:ln/>
        </p:spPr>
        <p:txBody>
          <a:bodyPr wrap="none" lIns="0" tIns="0" rIns="0" bIns="0" rtlCol="0" anchor="t"/>
          <a:lstStyle/>
          <a:p>
            <a:pPr algn="l" indent="0" marL="0">
              <a:lnSpc>
                <a:spcPts val="2300"/>
              </a:lnSpc>
              <a:buNone/>
            </a:pPr>
            <a:r>
              <a:rPr lang="en-US" sz="1400" dirty="0">
                <a:solidFill>
                  <a:srgbClr val="2C2926"/>
                </a:solidFill>
                <a:latin typeface="Bricolage Grotesque Light" pitchFamily="34" charset="0"/>
                <a:ea typeface="Bricolage Grotesque Light" pitchFamily="34" charset="-122"/>
                <a:cs typeface="Bricolage Grotesque Light" pitchFamily="34" charset="-120"/>
              </a:rPr>
              <a:t>02</a:t>
            </a:r>
            <a:endParaRPr lang="en-US" sz="1400" dirty="0"/>
          </a:p>
        </p:txBody>
      </p:sp>
      <p:pic>
        <p:nvPicPr>
          <p:cNvPr id="9" name="Image 2" descr="preencoded.png">    </p:cNvPr>
          <p:cNvPicPr>
            <a:picLocks noChangeAspect="1"/>
          </p:cNvPicPr>
          <p:nvPr/>
        </p:nvPicPr>
        <p:blipFill>
          <a:blip r:embed="rId3"/>
          <a:stretch>
            <a:fillRect/>
          </a:stretch>
        </p:blipFill>
        <p:spPr>
          <a:xfrm>
            <a:off x="10150197" y="2388751"/>
            <a:ext cx="3837265" cy="22860"/>
          </a:xfrm>
          <a:prstGeom prst="rect">
            <a:avLst/>
          </a:prstGeom>
        </p:spPr>
      </p:pic>
      <p:sp>
        <p:nvSpPr>
          <p:cNvPr id="10" name="Text 5"/>
          <p:cNvSpPr/>
          <p:nvPr/>
        </p:nvSpPr>
        <p:spPr>
          <a:xfrm>
            <a:off x="10150197" y="2526268"/>
            <a:ext cx="3828812" cy="344448"/>
          </a:xfrm>
          <a:prstGeom prst="rect">
            <a:avLst/>
          </a:prstGeom>
          <a:noFill/>
          <a:ln/>
        </p:spPr>
        <p:txBody>
          <a:bodyPr wrap="none" lIns="0" tIns="0" rIns="0" bIns="0" rtlCol="0" anchor="t"/>
          <a:lstStyle/>
          <a:p>
            <a:pPr algn="l" indent="0" marL="0">
              <a:lnSpc>
                <a:spcPts val="2700"/>
              </a:lnSpc>
              <a:buNone/>
            </a:pPr>
            <a:r>
              <a:rPr lang="en-US" sz="2150" dirty="0">
                <a:solidFill>
                  <a:srgbClr val="2C2926"/>
                </a:solidFill>
                <a:latin typeface="Bricolage Grotesque Semi Bold" pitchFamily="34" charset="0"/>
                <a:ea typeface="Bricolage Grotesque Semi Bold" pitchFamily="34" charset="-122"/>
                <a:cs typeface="Bricolage Grotesque Semi Bold" pitchFamily="34" charset="-120"/>
              </a:rPr>
              <a:t>Decoder: Caption Generation</a:t>
            </a:r>
            <a:endParaRPr lang="en-US" sz="2150" dirty="0"/>
          </a:p>
        </p:txBody>
      </p:sp>
      <p:sp>
        <p:nvSpPr>
          <p:cNvPr id="11" name="Text 6"/>
          <p:cNvSpPr/>
          <p:nvPr/>
        </p:nvSpPr>
        <p:spPr>
          <a:xfrm>
            <a:off x="10150197" y="2980849"/>
            <a:ext cx="3837265" cy="2056924"/>
          </a:xfrm>
          <a:prstGeom prst="rect">
            <a:avLst/>
          </a:prstGeom>
          <a:noFill/>
          <a:ln/>
        </p:spPr>
        <p:txBody>
          <a:bodyPr wrap="square" lIns="0" tIns="0" rIns="0" bIns="0" rtlCol="0" anchor="t"/>
          <a:lstStyle/>
          <a:p>
            <a:pPr algn="l" indent="0" marL="0">
              <a:lnSpc>
                <a:spcPts val="2300"/>
              </a:lnSpc>
              <a:buNone/>
            </a:pPr>
            <a:r>
              <a:rPr lang="en-US" sz="1400" dirty="0">
                <a:solidFill>
                  <a:srgbClr val="2C2926"/>
                </a:solidFill>
                <a:latin typeface="Inter" pitchFamily="34" charset="0"/>
                <a:ea typeface="Inter" pitchFamily="34" charset="-122"/>
                <a:cs typeface="Inter" pitchFamily="34" charset="-120"/>
              </a:rPr>
              <a:t>An LSTM network serves as the decoder. It takes the feature vector from the CNN and, leveraging its memory capabilities, predicts words sequentially. Each new word prediction is influenced by the image context and the words generated previously.</a:t>
            </a:r>
            <a:endParaRPr lang="en-US" sz="1400" dirty="0"/>
          </a:p>
        </p:txBody>
      </p:sp>
      <p:sp>
        <p:nvSpPr>
          <p:cNvPr id="12" name="Text 7"/>
          <p:cNvSpPr/>
          <p:nvPr/>
        </p:nvSpPr>
        <p:spPr>
          <a:xfrm>
            <a:off x="6129338" y="5359241"/>
            <a:ext cx="183713" cy="229552"/>
          </a:xfrm>
          <a:prstGeom prst="rect">
            <a:avLst/>
          </a:prstGeom>
          <a:noFill/>
          <a:ln/>
        </p:spPr>
        <p:txBody>
          <a:bodyPr wrap="none" lIns="0" tIns="0" rIns="0" bIns="0" rtlCol="0" anchor="t"/>
          <a:lstStyle/>
          <a:p>
            <a:pPr algn="l" indent="0" marL="0">
              <a:lnSpc>
                <a:spcPts val="2300"/>
              </a:lnSpc>
              <a:buNone/>
            </a:pPr>
            <a:r>
              <a:rPr lang="en-US" sz="1400" dirty="0">
                <a:solidFill>
                  <a:srgbClr val="2C2926"/>
                </a:solidFill>
                <a:latin typeface="Bricolage Grotesque Light" pitchFamily="34" charset="0"/>
                <a:ea typeface="Bricolage Grotesque Light" pitchFamily="34" charset="-122"/>
                <a:cs typeface="Bricolage Grotesque Light" pitchFamily="34" charset="-120"/>
              </a:rPr>
              <a:t>03</a:t>
            </a:r>
            <a:endParaRPr lang="en-US" sz="1400" dirty="0"/>
          </a:p>
        </p:txBody>
      </p:sp>
      <p:pic>
        <p:nvPicPr>
          <p:cNvPr id="13" name="Image 3" descr="preencoded.png">    </p:cNvPr>
          <p:cNvPicPr>
            <a:picLocks noChangeAspect="1"/>
          </p:cNvPicPr>
          <p:nvPr/>
        </p:nvPicPr>
        <p:blipFill>
          <a:blip r:embed="rId4"/>
          <a:stretch>
            <a:fillRect/>
          </a:stretch>
        </p:blipFill>
        <p:spPr>
          <a:xfrm>
            <a:off x="6129338" y="5630108"/>
            <a:ext cx="7858125" cy="22860"/>
          </a:xfrm>
          <a:prstGeom prst="rect">
            <a:avLst/>
          </a:prstGeom>
        </p:spPr>
      </p:pic>
      <p:sp>
        <p:nvSpPr>
          <p:cNvPr id="14" name="Text 8"/>
          <p:cNvSpPr/>
          <p:nvPr/>
        </p:nvSpPr>
        <p:spPr>
          <a:xfrm>
            <a:off x="6129338" y="5785961"/>
            <a:ext cx="2755821" cy="344448"/>
          </a:xfrm>
          <a:prstGeom prst="rect">
            <a:avLst/>
          </a:prstGeom>
          <a:noFill/>
          <a:ln/>
        </p:spPr>
        <p:txBody>
          <a:bodyPr wrap="none" lIns="0" tIns="0" rIns="0" bIns="0" rtlCol="0" anchor="t"/>
          <a:lstStyle/>
          <a:p>
            <a:pPr algn="l" indent="0" marL="0">
              <a:lnSpc>
                <a:spcPts val="2700"/>
              </a:lnSpc>
              <a:buNone/>
            </a:pPr>
            <a:r>
              <a:rPr lang="en-US" sz="2150" dirty="0">
                <a:solidFill>
                  <a:srgbClr val="2C2926"/>
                </a:solidFill>
                <a:latin typeface="Bricolage Grotesque Semi Bold" pitchFamily="34" charset="0"/>
                <a:ea typeface="Bricolage Grotesque Semi Bold" pitchFamily="34" charset="-122"/>
                <a:cs typeface="Bricolage Grotesque Semi Bold" pitchFamily="34" charset="-120"/>
              </a:rPr>
              <a:t>Training Datasets</a:t>
            </a:r>
            <a:endParaRPr lang="en-US" sz="2150" dirty="0"/>
          </a:p>
        </p:txBody>
      </p:sp>
      <p:sp>
        <p:nvSpPr>
          <p:cNvPr id="15" name="Text 9"/>
          <p:cNvSpPr/>
          <p:nvPr/>
        </p:nvSpPr>
        <p:spPr>
          <a:xfrm>
            <a:off x="6129338" y="6240542"/>
            <a:ext cx="7858125" cy="1175385"/>
          </a:xfrm>
          <a:prstGeom prst="rect">
            <a:avLst/>
          </a:prstGeom>
          <a:noFill/>
          <a:ln/>
        </p:spPr>
        <p:txBody>
          <a:bodyPr wrap="square" lIns="0" tIns="0" rIns="0" bIns="0" rtlCol="0" anchor="t"/>
          <a:lstStyle/>
          <a:p>
            <a:pPr algn="l" indent="0" marL="0">
              <a:lnSpc>
                <a:spcPts val="2300"/>
              </a:lnSpc>
              <a:buNone/>
            </a:pPr>
            <a:r>
              <a:rPr lang="en-US" sz="1400" dirty="0">
                <a:solidFill>
                  <a:srgbClr val="2C2926"/>
                </a:solidFill>
                <a:latin typeface="Inter" pitchFamily="34" charset="0"/>
                <a:ea typeface="Inter" pitchFamily="34" charset="-122"/>
                <a:cs typeface="Inter" pitchFamily="34" charset="-120"/>
              </a:rPr>
              <a:t>The model is trained using extensive datasets comprising paired images and their corresponding human-generated captions, such as Flickr8K, Flickr30K, and the large-scale MSCOCO dataset. This teaches the model to associate visual patterns with linguistic descriptions.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3641" y="435054"/>
            <a:ext cx="7828359" cy="494348"/>
          </a:xfrm>
          <a:prstGeom prst="rect">
            <a:avLst/>
          </a:prstGeom>
          <a:noFill/>
          <a:ln/>
        </p:spPr>
        <p:txBody>
          <a:bodyPr wrap="none" lIns="0" tIns="0" rIns="0" bIns="0" rtlCol="0" anchor="t"/>
          <a:lstStyle/>
          <a:p>
            <a:pPr algn="l" indent="0" marL="0">
              <a:lnSpc>
                <a:spcPts val="3850"/>
              </a:lnSpc>
              <a:buNone/>
            </a:pPr>
            <a:r>
              <a:rPr lang="en-US" sz="3100" dirty="0">
                <a:solidFill>
                  <a:srgbClr val="2C2926"/>
                </a:solidFill>
                <a:latin typeface="Bricolage Grotesque Semi Bold" pitchFamily="34" charset="0"/>
                <a:ea typeface="Bricolage Grotesque Semi Bold" pitchFamily="34" charset="-122"/>
                <a:cs typeface="Bricolage Grotesque Semi Bold" pitchFamily="34" charset="-120"/>
              </a:rPr>
              <a:t>Visualizing the Process: Image to Caption</a:t>
            </a:r>
            <a:endParaRPr lang="en-US" sz="3100" dirty="0"/>
          </a:p>
        </p:txBody>
      </p:sp>
      <p:pic>
        <p:nvPicPr>
          <p:cNvPr id="3" name="Image 0" descr="preencoded.png">    </p:cNvPr>
          <p:cNvPicPr>
            <a:picLocks noChangeAspect="1"/>
          </p:cNvPicPr>
          <p:nvPr/>
        </p:nvPicPr>
        <p:blipFill>
          <a:blip r:embed="rId1"/>
          <a:stretch>
            <a:fillRect/>
          </a:stretch>
        </p:blipFill>
        <p:spPr>
          <a:xfrm>
            <a:off x="2687360" y="1245751"/>
            <a:ext cx="9255681" cy="7347347"/>
          </a:xfrm>
          <a:prstGeom prst="rect">
            <a:avLst/>
          </a:prstGeom>
        </p:spPr>
      </p:pic>
      <p:sp>
        <p:nvSpPr>
          <p:cNvPr id="4" name="Text 1"/>
          <p:cNvSpPr/>
          <p:nvPr/>
        </p:nvSpPr>
        <p:spPr>
          <a:xfrm>
            <a:off x="6471352" y="4315964"/>
            <a:ext cx="1663322" cy="1140998"/>
          </a:xfrm>
          <a:prstGeom prst="rect">
            <a:avLst/>
          </a:prstGeom>
          <a:noFill/>
          <a:ln/>
        </p:spPr>
        <p:txBody>
          <a:bodyPr wrap="square" lIns="0" tIns="0" rIns="0" bIns="0" rtlCol="0" anchor="t"/>
          <a:lstStyle/>
          <a:p>
            <a:pPr algn="ctr" indent="0" marL="0">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Image-to-Caption Flow</a:t>
            </a:r>
            <a:endParaRPr lang="en-US" sz="1350" dirty="0"/>
          </a:p>
        </p:txBody>
      </p:sp>
      <p:sp>
        <p:nvSpPr>
          <p:cNvPr id="5" name="Text 2"/>
          <p:cNvSpPr/>
          <p:nvPr/>
        </p:nvSpPr>
        <p:spPr>
          <a:xfrm>
            <a:off x="8107628" y="2103060"/>
            <a:ext cx="2474487" cy="3803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Input image</a:t>
            </a:r>
            <a:endParaRPr lang="en-US" sz="1350" dirty="0"/>
          </a:p>
        </p:txBody>
      </p:sp>
      <p:sp>
        <p:nvSpPr>
          <p:cNvPr id="6" name="Text 3"/>
          <p:cNvSpPr/>
          <p:nvPr/>
        </p:nvSpPr>
        <p:spPr>
          <a:xfrm>
            <a:off x="8107628" y="2591577"/>
            <a:ext cx="2474487" cy="304266"/>
          </a:xfrm>
          <a:prstGeom prst="rect">
            <a:avLst/>
          </a:prstGeom>
          <a:noFill/>
          <a:ln/>
        </p:spPr>
        <p:txBody>
          <a:bodyPr wrap="none" lIns="0" tIns="0" rIns="0" bIns="0" rtlCol="0" anchor="t"/>
          <a:lstStyle/>
          <a:p>
            <a:pPr algn="ctr" indent="0" marL="0">
              <a:lnSpc>
                <a:spcPts val="1350"/>
              </a:lnSpc>
              <a:buNone/>
            </a:pPr>
            <a:r>
              <a:rPr lang="en-US" sz="1050" dirty="0">
                <a:solidFill>
                  <a:srgbClr val="2C2926"/>
                </a:solidFill>
                <a:latin typeface="Inter" pitchFamily="34" charset="0"/>
                <a:ea typeface="Inter" pitchFamily="34" charset="-122"/>
                <a:cs typeface="Inter" pitchFamily="34" charset="-120"/>
              </a:rPr>
              <a:t>Raw image pixels</a:t>
            </a:r>
            <a:endParaRPr lang="en-US" sz="1050" dirty="0"/>
          </a:p>
        </p:txBody>
      </p:sp>
      <p:sp>
        <p:nvSpPr>
          <p:cNvPr id="7" name="Text 4"/>
          <p:cNvSpPr/>
          <p:nvPr/>
        </p:nvSpPr>
        <p:spPr>
          <a:xfrm>
            <a:off x="3983130" y="2103060"/>
            <a:ext cx="2474487" cy="3803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Output caption</a:t>
            </a:r>
            <a:endParaRPr lang="en-US" sz="1350" dirty="0"/>
          </a:p>
        </p:txBody>
      </p:sp>
      <p:sp>
        <p:nvSpPr>
          <p:cNvPr id="8" name="Text 5"/>
          <p:cNvSpPr/>
          <p:nvPr/>
        </p:nvSpPr>
        <p:spPr>
          <a:xfrm>
            <a:off x="3983130" y="2591577"/>
            <a:ext cx="2474487" cy="304266"/>
          </a:xfrm>
          <a:prstGeom prst="rect">
            <a:avLst/>
          </a:prstGeom>
          <a:noFill/>
          <a:ln/>
        </p:spPr>
        <p:txBody>
          <a:bodyPr wrap="none" lIns="0" tIns="0" rIns="0" bIns="0" rtlCol="0" anchor="t"/>
          <a:lstStyle/>
          <a:p>
            <a:pPr algn="ctr" indent="0" marL="0">
              <a:lnSpc>
                <a:spcPts val="1350"/>
              </a:lnSpc>
              <a:buNone/>
            </a:pPr>
            <a:r>
              <a:rPr lang="en-US" sz="1050" dirty="0">
                <a:solidFill>
                  <a:srgbClr val="2C2926"/>
                </a:solidFill>
                <a:latin typeface="Inter" pitchFamily="34" charset="0"/>
                <a:ea typeface="Inter" pitchFamily="34" charset="-122"/>
                <a:cs typeface="Inter" pitchFamily="34" charset="-120"/>
              </a:rPr>
              <a:t>word1 ... wordN end</a:t>
            </a:r>
            <a:endParaRPr lang="en-US" sz="1050" dirty="0"/>
          </a:p>
        </p:txBody>
      </p:sp>
      <p:sp>
        <p:nvSpPr>
          <p:cNvPr id="9" name="Text 6"/>
          <p:cNvSpPr/>
          <p:nvPr/>
        </p:nvSpPr>
        <p:spPr>
          <a:xfrm>
            <a:off x="3983130" y="6740584"/>
            <a:ext cx="2474487" cy="760666"/>
          </a:xfrm>
          <a:prstGeom prst="rect">
            <a:avLst/>
          </a:prstGeom>
          <a:noFill/>
          <a:ln/>
        </p:spPr>
        <p:txBody>
          <a:bodyPr wrap="squar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Start token + vector</a:t>
            </a:r>
            <a:endParaRPr lang="en-US" sz="1350" dirty="0"/>
          </a:p>
        </p:txBody>
      </p:sp>
      <p:sp>
        <p:nvSpPr>
          <p:cNvPr id="10" name="Text 7"/>
          <p:cNvSpPr/>
          <p:nvPr/>
        </p:nvSpPr>
        <p:spPr>
          <a:xfrm>
            <a:off x="3983130" y="7609434"/>
            <a:ext cx="2474487" cy="304266"/>
          </a:xfrm>
          <a:prstGeom prst="rect">
            <a:avLst/>
          </a:prstGeom>
          <a:noFill/>
          <a:ln/>
        </p:spPr>
        <p:txBody>
          <a:bodyPr wrap="none" lIns="0" tIns="0" rIns="0" bIns="0" rtlCol="0" anchor="t"/>
          <a:lstStyle/>
          <a:p>
            <a:pPr algn="ctr" indent="0" marL="0">
              <a:lnSpc>
                <a:spcPts val="1350"/>
              </a:lnSpc>
              <a:buNone/>
            </a:pPr>
            <a:r>
              <a:rPr lang="en-US" sz="1050" dirty="0">
                <a:solidFill>
                  <a:srgbClr val="2C2926"/>
                </a:solidFill>
                <a:latin typeface="Inter" pitchFamily="34" charset="0"/>
                <a:ea typeface="Inter" pitchFamily="34" charset="-122"/>
                <a:cs typeface="Inter" pitchFamily="34" charset="-120"/>
              </a:rPr>
              <a:t>Initial decoder input</a:t>
            </a:r>
            <a:endParaRPr lang="en-US" sz="1050" dirty="0"/>
          </a:p>
        </p:txBody>
      </p:sp>
      <p:sp>
        <p:nvSpPr>
          <p:cNvPr id="11" name="Text 8"/>
          <p:cNvSpPr/>
          <p:nvPr/>
        </p:nvSpPr>
        <p:spPr>
          <a:xfrm>
            <a:off x="8107628" y="6778618"/>
            <a:ext cx="2474487" cy="3803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Feature vector</a:t>
            </a:r>
            <a:endParaRPr lang="en-US" sz="1350" dirty="0"/>
          </a:p>
        </p:txBody>
      </p:sp>
      <p:sp>
        <p:nvSpPr>
          <p:cNvPr id="12" name="Text 9"/>
          <p:cNvSpPr/>
          <p:nvPr/>
        </p:nvSpPr>
        <p:spPr>
          <a:xfrm>
            <a:off x="8107628" y="7267134"/>
            <a:ext cx="2474487" cy="608532"/>
          </a:xfrm>
          <a:prstGeom prst="rect">
            <a:avLst/>
          </a:prstGeom>
          <a:noFill/>
          <a:ln/>
        </p:spPr>
        <p:txBody>
          <a:bodyPr wrap="square" lIns="0" tIns="0" rIns="0" bIns="0" rtlCol="0" anchor="t"/>
          <a:lstStyle/>
          <a:p>
            <a:pPr algn="ctr" indent="0" marL="0">
              <a:lnSpc>
                <a:spcPts val="1350"/>
              </a:lnSpc>
              <a:buNone/>
            </a:pPr>
            <a:r>
              <a:rPr lang="en-US" sz="1050" dirty="0">
                <a:solidFill>
                  <a:srgbClr val="2C2926"/>
                </a:solidFill>
                <a:latin typeface="Inter" pitchFamily="34" charset="0"/>
                <a:ea typeface="Inter" pitchFamily="34" charset="-122"/>
                <a:cs typeface="Inter" pitchFamily="34" charset="-120"/>
              </a:rPr>
              <a:t>Compact image representation</a:t>
            </a:r>
            <a:endParaRPr lang="en-US" sz="1050" dirty="0"/>
          </a:p>
        </p:txBody>
      </p:sp>
      <p:sp>
        <p:nvSpPr>
          <p:cNvPr id="13" name="Text 10"/>
          <p:cNvSpPr/>
          <p:nvPr/>
        </p:nvSpPr>
        <p:spPr>
          <a:xfrm>
            <a:off x="9000142" y="4483098"/>
            <a:ext cx="2528579" cy="3803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CNN encoder</a:t>
            </a:r>
            <a:endParaRPr lang="en-US" sz="1350" dirty="0"/>
          </a:p>
        </p:txBody>
      </p:sp>
      <p:sp>
        <p:nvSpPr>
          <p:cNvPr id="14" name="Text 11"/>
          <p:cNvSpPr/>
          <p:nvPr/>
        </p:nvSpPr>
        <p:spPr>
          <a:xfrm>
            <a:off x="9000142" y="4971615"/>
            <a:ext cx="2528579" cy="304266"/>
          </a:xfrm>
          <a:prstGeom prst="rect">
            <a:avLst/>
          </a:prstGeom>
          <a:noFill/>
          <a:ln/>
        </p:spPr>
        <p:txBody>
          <a:bodyPr wrap="none" lIns="0" tIns="0" rIns="0" bIns="0" rtlCol="0" anchor="t"/>
          <a:lstStyle/>
          <a:p>
            <a:pPr algn="ctr" indent="0" marL="0">
              <a:lnSpc>
                <a:spcPts val="1350"/>
              </a:lnSpc>
              <a:buNone/>
            </a:pPr>
            <a:r>
              <a:rPr lang="en-US" sz="1050" dirty="0">
                <a:solidFill>
                  <a:srgbClr val="2C2926"/>
                </a:solidFill>
                <a:latin typeface="Inter" pitchFamily="34" charset="0"/>
                <a:ea typeface="Inter" pitchFamily="34" charset="-122"/>
                <a:cs typeface="Inter" pitchFamily="34" charset="-120"/>
              </a:rPr>
              <a:t>Extracts feature map</a:t>
            </a:r>
            <a:endParaRPr lang="en-US" sz="1050" dirty="0"/>
          </a:p>
        </p:txBody>
      </p:sp>
      <p:sp>
        <p:nvSpPr>
          <p:cNvPr id="15" name="Text 12"/>
          <p:cNvSpPr/>
          <p:nvPr/>
        </p:nvSpPr>
        <p:spPr>
          <a:xfrm>
            <a:off x="3077093" y="4344488"/>
            <a:ext cx="2528579" cy="3803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LSTM decoder</a:t>
            </a:r>
            <a:endParaRPr lang="en-US" sz="1350" dirty="0"/>
          </a:p>
        </p:txBody>
      </p:sp>
      <p:sp>
        <p:nvSpPr>
          <p:cNvPr id="16" name="Text 13"/>
          <p:cNvSpPr/>
          <p:nvPr/>
        </p:nvSpPr>
        <p:spPr>
          <a:xfrm>
            <a:off x="3077093" y="4833005"/>
            <a:ext cx="2528579" cy="608532"/>
          </a:xfrm>
          <a:prstGeom prst="rect">
            <a:avLst/>
          </a:prstGeom>
          <a:noFill/>
          <a:ln/>
        </p:spPr>
        <p:txBody>
          <a:bodyPr wrap="square" lIns="0" tIns="0" rIns="0" bIns="0" rtlCol="0" anchor="t"/>
          <a:lstStyle/>
          <a:p>
            <a:pPr algn="ctr" indent="0" marL="0">
              <a:lnSpc>
                <a:spcPts val="1350"/>
              </a:lnSpc>
              <a:buNone/>
            </a:pPr>
            <a:r>
              <a:rPr lang="en-US" sz="1050" dirty="0">
                <a:solidFill>
                  <a:srgbClr val="2C2926"/>
                </a:solidFill>
                <a:latin typeface="Inter" pitchFamily="34" charset="0"/>
                <a:ea typeface="Inter" pitchFamily="34" charset="-122"/>
                <a:cs typeface="Inter" pitchFamily="34" charset="-120"/>
              </a:rPr>
              <a:t>Generates words sequentially</a:t>
            </a:r>
            <a:endParaRPr lang="en-US" sz="1050" dirty="0"/>
          </a:p>
        </p:txBody>
      </p:sp>
      <p:sp>
        <p:nvSpPr>
          <p:cNvPr id="17" name="Text 14"/>
          <p:cNvSpPr/>
          <p:nvPr/>
        </p:nvSpPr>
        <p:spPr>
          <a:xfrm>
            <a:off x="553641" y="8770977"/>
            <a:ext cx="13523119" cy="253127"/>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This visual flow illustrates how the system seamlessly transforms a raw image into a descriptive textual caption, word by word, capturing the essence of the scene.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07814" y="617696"/>
            <a:ext cx="4645819" cy="542687"/>
          </a:xfrm>
          <a:prstGeom prst="rect">
            <a:avLst/>
          </a:prstGeom>
          <a:noFill/>
          <a:ln/>
        </p:spPr>
        <p:txBody>
          <a:bodyPr wrap="none" lIns="0" tIns="0" rIns="0" bIns="0" rtlCol="0" anchor="t"/>
          <a:lstStyle/>
          <a:p>
            <a:pPr algn="l" indent="0" marL="0">
              <a:lnSpc>
                <a:spcPts val="4250"/>
              </a:lnSpc>
              <a:buNone/>
            </a:pPr>
            <a:r>
              <a:rPr lang="en-US" sz="3400" dirty="0">
                <a:solidFill>
                  <a:srgbClr val="2C2926"/>
                </a:solidFill>
                <a:latin typeface="Bricolage Grotesque Semi Bold" pitchFamily="34" charset="0"/>
                <a:ea typeface="Bricolage Grotesque Semi Bold" pitchFamily="34" charset="-122"/>
                <a:cs typeface="Bricolage Grotesque Semi Bold" pitchFamily="34" charset="-120"/>
              </a:rPr>
              <a:t>Key Technical Insights</a:t>
            </a:r>
            <a:endParaRPr lang="en-US" sz="3400" dirty="0"/>
          </a:p>
        </p:txBody>
      </p:sp>
      <p:sp>
        <p:nvSpPr>
          <p:cNvPr id="4" name="Shape 1"/>
          <p:cNvSpPr/>
          <p:nvPr/>
        </p:nvSpPr>
        <p:spPr>
          <a:xfrm>
            <a:off x="607814" y="1420892"/>
            <a:ext cx="694730" cy="1278612"/>
          </a:xfrm>
          <a:prstGeom prst="roundRect">
            <a:avLst>
              <a:gd name="adj" fmla="val 360025"/>
            </a:avLst>
          </a:prstGeom>
          <a:solidFill>
            <a:srgbClr val="FFFFFF"/>
          </a:solidFill>
          <a:ln w="7620">
            <a:solidFill>
              <a:srgbClr val="F8ECD3"/>
            </a:solidFill>
            <a:prstDash val="solid"/>
          </a:ln>
        </p:spPr>
      </p:sp>
      <p:sp>
        <p:nvSpPr>
          <p:cNvPr id="5" name="Text 2"/>
          <p:cNvSpPr/>
          <p:nvPr/>
        </p:nvSpPr>
        <p:spPr>
          <a:xfrm>
            <a:off x="1476137" y="1594485"/>
            <a:ext cx="2918579" cy="271463"/>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CNN: Spatial Understanding</a:t>
            </a:r>
            <a:endParaRPr lang="en-US" sz="1700" dirty="0"/>
          </a:p>
        </p:txBody>
      </p:sp>
      <p:sp>
        <p:nvSpPr>
          <p:cNvPr id="6" name="Text 3"/>
          <p:cNvSpPr/>
          <p:nvPr/>
        </p:nvSpPr>
        <p:spPr>
          <a:xfrm>
            <a:off x="1476137" y="1970127"/>
            <a:ext cx="7060049" cy="555784"/>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The deeper layers of the CNN are crucial for identifying abstract features, including distinct objects, intricate textures, and the overall spatial context of the image.</a:t>
            </a:r>
            <a:endParaRPr lang="en-US" sz="1350" dirty="0"/>
          </a:p>
        </p:txBody>
      </p:sp>
      <p:sp>
        <p:nvSpPr>
          <p:cNvPr id="7" name="Shape 4"/>
          <p:cNvSpPr/>
          <p:nvPr/>
        </p:nvSpPr>
        <p:spPr>
          <a:xfrm>
            <a:off x="607814" y="2873097"/>
            <a:ext cx="694730" cy="1556504"/>
          </a:xfrm>
          <a:prstGeom prst="roundRect">
            <a:avLst>
              <a:gd name="adj" fmla="val 360025"/>
            </a:avLst>
          </a:prstGeom>
          <a:solidFill>
            <a:srgbClr val="FFFFFF"/>
          </a:solidFill>
          <a:ln w="7620">
            <a:solidFill>
              <a:srgbClr val="F8ECD3"/>
            </a:solidFill>
            <a:prstDash val="solid"/>
          </a:ln>
        </p:spPr>
      </p:sp>
      <p:sp>
        <p:nvSpPr>
          <p:cNvPr id="8" name="Text 5"/>
          <p:cNvSpPr/>
          <p:nvPr/>
        </p:nvSpPr>
        <p:spPr>
          <a:xfrm>
            <a:off x="1476137" y="3046690"/>
            <a:ext cx="2553891" cy="271463"/>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LSTM: Linguistic Fluency</a:t>
            </a:r>
            <a:endParaRPr lang="en-US" sz="1700" dirty="0"/>
          </a:p>
        </p:txBody>
      </p:sp>
      <p:sp>
        <p:nvSpPr>
          <p:cNvPr id="9" name="Text 6"/>
          <p:cNvSpPr/>
          <p:nvPr/>
        </p:nvSpPr>
        <p:spPr>
          <a:xfrm>
            <a:off x="1476137" y="3422333"/>
            <a:ext cx="7060049" cy="833676"/>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LSTMs are adept at maintaining long-range dependencies, ensuring that the generated captions are not just descriptive but also grammatically correct and contextually coherent.</a:t>
            </a:r>
            <a:endParaRPr lang="en-US" sz="1350" dirty="0"/>
          </a:p>
        </p:txBody>
      </p:sp>
      <p:sp>
        <p:nvSpPr>
          <p:cNvPr id="10" name="Shape 7"/>
          <p:cNvSpPr/>
          <p:nvPr/>
        </p:nvSpPr>
        <p:spPr>
          <a:xfrm>
            <a:off x="607814" y="4603194"/>
            <a:ext cx="694730" cy="1278612"/>
          </a:xfrm>
          <a:prstGeom prst="roundRect">
            <a:avLst>
              <a:gd name="adj" fmla="val 360025"/>
            </a:avLst>
          </a:prstGeom>
          <a:solidFill>
            <a:srgbClr val="FFFFFF"/>
          </a:solidFill>
          <a:ln w="7620">
            <a:solidFill>
              <a:srgbClr val="F8ECD3"/>
            </a:solidFill>
            <a:prstDash val="solid"/>
          </a:ln>
        </p:spPr>
      </p:sp>
      <p:sp>
        <p:nvSpPr>
          <p:cNvPr id="11" name="Text 8"/>
          <p:cNvSpPr/>
          <p:nvPr/>
        </p:nvSpPr>
        <p:spPr>
          <a:xfrm>
            <a:off x="1476137" y="4776788"/>
            <a:ext cx="2293025" cy="271463"/>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Sequence Boundaries</a:t>
            </a:r>
            <a:endParaRPr lang="en-US" sz="1700" dirty="0"/>
          </a:p>
        </p:txBody>
      </p:sp>
      <p:sp>
        <p:nvSpPr>
          <p:cNvPr id="12" name="Text 9"/>
          <p:cNvSpPr/>
          <p:nvPr/>
        </p:nvSpPr>
        <p:spPr>
          <a:xfrm>
            <a:off x="1476137" y="5152430"/>
            <a:ext cx="7060049" cy="555784"/>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Special </a:t>
            </a:r>
            <a:pPr algn="l" indent="0" marL="0">
              <a:lnSpc>
                <a:spcPts val="2150"/>
              </a:lnSpc>
              <a:buNone/>
            </a:pPr>
            <a:r>
              <a:rPr lang="en-US" sz="1350" dirty="0">
                <a:solidFill>
                  <a:srgbClr val="E7BF6A"/>
                </a:solidFill>
                <a:latin typeface="Inter" pitchFamily="34" charset="0"/>
                <a:ea typeface="Inter" pitchFamily="34" charset="-122"/>
                <a:cs typeface="Inter" pitchFamily="34" charset="-120"/>
              </a:rPr>
              <a:t>start</a:t>
            </a:r>
            <a:pPr algn="l" indent="0" marL="0">
              <a:lnSpc>
                <a:spcPts val="2150"/>
              </a:lnSpc>
              <a:buNone/>
            </a:pPr>
            <a:r>
              <a:rPr lang="en-US" sz="1350" dirty="0">
                <a:solidFill>
                  <a:srgbClr val="2C2926"/>
                </a:solidFill>
                <a:latin typeface="Inter" pitchFamily="34" charset="0"/>
                <a:ea typeface="Inter" pitchFamily="34" charset="-122"/>
                <a:cs typeface="Inter" pitchFamily="34" charset="-120"/>
              </a:rPr>
              <a:t> and </a:t>
            </a:r>
            <a:pPr algn="l" indent="0" marL="0">
              <a:lnSpc>
                <a:spcPts val="2150"/>
              </a:lnSpc>
              <a:buNone/>
            </a:pPr>
            <a:r>
              <a:rPr lang="en-US" sz="1350" dirty="0">
                <a:solidFill>
                  <a:srgbClr val="E7BF6A"/>
                </a:solidFill>
                <a:latin typeface="Inter" pitchFamily="34" charset="0"/>
                <a:ea typeface="Inter" pitchFamily="34" charset="-122"/>
                <a:cs typeface="Inter" pitchFamily="34" charset="-120"/>
              </a:rPr>
              <a:t>end</a:t>
            </a:r>
            <a:pPr algn="l" indent="0" marL="0">
              <a:lnSpc>
                <a:spcPts val="2150"/>
              </a:lnSpc>
              <a:buNone/>
            </a:pPr>
            <a:r>
              <a:rPr lang="en-US" sz="1350" dirty="0">
                <a:solidFill>
                  <a:srgbClr val="2C2926"/>
                </a:solidFill>
                <a:latin typeface="Inter" pitchFamily="34" charset="0"/>
                <a:ea typeface="Inter" pitchFamily="34" charset="-122"/>
                <a:cs typeface="Inter" pitchFamily="34" charset="-120"/>
              </a:rPr>
              <a:t> tokens are incorporated into the LSTM's input and output sequence, clearly defining the boundaries of each generated sentence.</a:t>
            </a:r>
            <a:endParaRPr lang="en-US" sz="1350" dirty="0"/>
          </a:p>
        </p:txBody>
      </p:sp>
      <p:sp>
        <p:nvSpPr>
          <p:cNvPr id="13" name="Shape 10"/>
          <p:cNvSpPr/>
          <p:nvPr/>
        </p:nvSpPr>
        <p:spPr>
          <a:xfrm>
            <a:off x="607814" y="6055400"/>
            <a:ext cx="694730" cy="1556504"/>
          </a:xfrm>
          <a:prstGeom prst="roundRect">
            <a:avLst>
              <a:gd name="adj" fmla="val 360025"/>
            </a:avLst>
          </a:prstGeom>
          <a:solidFill>
            <a:srgbClr val="FFFFFF"/>
          </a:solidFill>
          <a:ln w="7620">
            <a:solidFill>
              <a:srgbClr val="F8ECD3"/>
            </a:solidFill>
            <a:prstDash val="solid"/>
          </a:ln>
        </p:spPr>
      </p:sp>
      <p:sp>
        <p:nvSpPr>
          <p:cNvPr id="14" name="Text 11"/>
          <p:cNvSpPr/>
          <p:nvPr/>
        </p:nvSpPr>
        <p:spPr>
          <a:xfrm>
            <a:off x="1476137" y="6228993"/>
            <a:ext cx="2562106" cy="271463"/>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Transfer Learning Power</a:t>
            </a:r>
            <a:endParaRPr lang="en-US" sz="1700" dirty="0"/>
          </a:p>
        </p:txBody>
      </p:sp>
      <p:sp>
        <p:nvSpPr>
          <p:cNvPr id="15" name="Text 12"/>
          <p:cNvSpPr/>
          <p:nvPr/>
        </p:nvSpPr>
        <p:spPr>
          <a:xfrm>
            <a:off x="1476137" y="6604635"/>
            <a:ext cx="7060049" cy="833676"/>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Utilizing pre-trained CNNs, typically trained on massive image classification tasks like ImageNet, significantly accelerates training, boosts accuracy, and reduces the need for immense computational resources.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4616" y="744022"/>
            <a:ext cx="13161169" cy="1312069"/>
          </a:xfrm>
          <a:prstGeom prst="rect">
            <a:avLst/>
          </a:prstGeom>
          <a:noFill/>
          <a:ln/>
        </p:spPr>
        <p:txBody>
          <a:bodyPr wrap="square" lIns="0" tIns="0" rIns="0" bIns="0" rtlCol="0" anchor="t"/>
          <a:lstStyle/>
          <a:p>
            <a:pPr algn="l" indent="0" marL="0">
              <a:lnSpc>
                <a:spcPts val="5150"/>
              </a:lnSpc>
              <a:buNone/>
            </a:pPr>
            <a:r>
              <a:rPr lang="en-US" sz="4100" dirty="0">
                <a:solidFill>
                  <a:srgbClr val="2C2926"/>
                </a:solidFill>
                <a:latin typeface="Bricolage Grotesque Semi Bold" pitchFamily="34" charset="0"/>
                <a:ea typeface="Bricolage Grotesque Semi Bold" pitchFamily="34" charset="-122"/>
                <a:cs typeface="Bricolage Grotesque Semi Bold" pitchFamily="34" charset="-120"/>
              </a:rPr>
              <a:t>Overcoming Challenges: Avoiding Overfitting &amp; Improving Accuracy</a:t>
            </a:r>
            <a:endParaRPr lang="en-US" sz="4100" dirty="0"/>
          </a:p>
        </p:txBody>
      </p:sp>
      <p:sp>
        <p:nvSpPr>
          <p:cNvPr id="3" name="Shape 1"/>
          <p:cNvSpPr/>
          <p:nvPr/>
        </p:nvSpPr>
        <p:spPr>
          <a:xfrm>
            <a:off x="734616" y="2475905"/>
            <a:ext cx="6475571" cy="2231946"/>
          </a:xfrm>
          <a:prstGeom prst="roundRect">
            <a:avLst>
              <a:gd name="adj" fmla="val 22572"/>
            </a:avLst>
          </a:prstGeom>
          <a:solidFill>
            <a:srgbClr val="FFFFFF"/>
          </a:solidFill>
          <a:ln w="7620">
            <a:solidFill>
              <a:srgbClr val="F8ECD3"/>
            </a:solidFill>
            <a:prstDash val="solid"/>
          </a:ln>
        </p:spPr>
      </p:sp>
      <p:sp>
        <p:nvSpPr>
          <p:cNvPr id="4" name="Text 2"/>
          <p:cNvSpPr/>
          <p:nvPr/>
        </p:nvSpPr>
        <p:spPr>
          <a:xfrm>
            <a:off x="952143" y="2693432"/>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Data Scarcity</a:t>
            </a:r>
            <a:endParaRPr lang="en-US" sz="2050" dirty="0"/>
          </a:p>
        </p:txBody>
      </p:sp>
      <p:sp>
        <p:nvSpPr>
          <p:cNvPr id="5" name="Text 3"/>
          <p:cNvSpPr/>
          <p:nvPr/>
        </p:nvSpPr>
        <p:spPr>
          <a:xfrm>
            <a:off x="952143" y="3147298"/>
            <a:ext cx="6040517" cy="1343025"/>
          </a:xfrm>
          <a:prstGeom prst="rect">
            <a:avLst/>
          </a:prstGeom>
          <a:noFill/>
          <a:ln/>
        </p:spPr>
        <p:txBody>
          <a:bodyPr wrap="square" lIns="0" tIns="0" rIns="0" bIns="0" rtlCol="0" anchor="t"/>
          <a:lstStyle/>
          <a:p>
            <a:pPr algn="l" indent="0" marL="0">
              <a:lnSpc>
                <a:spcPts val="2600"/>
              </a:lnSpc>
              <a:buNone/>
            </a:pPr>
            <a:r>
              <a:rPr lang="en-US" sz="1650" dirty="0">
                <a:solidFill>
                  <a:srgbClr val="2C2926"/>
                </a:solidFill>
                <a:latin typeface="Inter" pitchFamily="34" charset="0"/>
                <a:ea typeface="Inter" pitchFamily="34" charset="-122"/>
                <a:cs typeface="Inter" pitchFamily="34" charset="-120"/>
              </a:rPr>
              <a:t>While datasets like MSCOCO (~160k images with 5 captions each) are large, they can still be insufficient to fully capture the vastness of visual concepts and linguistic expressions. Data augmentation and diverse datasets are vital.</a:t>
            </a:r>
            <a:endParaRPr lang="en-US" sz="1650" dirty="0"/>
          </a:p>
        </p:txBody>
      </p:sp>
      <p:sp>
        <p:nvSpPr>
          <p:cNvPr id="6" name="Shape 4"/>
          <p:cNvSpPr/>
          <p:nvPr/>
        </p:nvSpPr>
        <p:spPr>
          <a:xfrm>
            <a:off x="7420094" y="2475905"/>
            <a:ext cx="6475690" cy="2231946"/>
          </a:xfrm>
          <a:prstGeom prst="roundRect">
            <a:avLst>
              <a:gd name="adj" fmla="val 22572"/>
            </a:avLst>
          </a:prstGeom>
          <a:solidFill>
            <a:srgbClr val="FFFFFF"/>
          </a:solidFill>
          <a:ln w="7620">
            <a:solidFill>
              <a:srgbClr val="F8ECD3"/>
            </a:solidFill>
            <a:prstDash val="solid"/>
          </a:ln>
        </p:spPr>
      </p:sp>
      <p:sp>
        <p:nvSpPr>
          <p:cNvPr id="7" name="Text 5"/>
          <p:cNvSpPr/>
          <p:nvPr/>
        </p:nvSpPr>
        <p:spPr>
          <a:xfrm>
            <a:off x="7637621" y="2693432"/>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Model Robustness</a:t>
            </a:r>
            <a:endParaRPr lang="en-US" sz="2050" dirty="0"/>
          </a:p>
        </p:txBody>
      </p:sp>
      <p:sp>
        <p:nvSpPr>
          <p:cNvPr id="8" name="Text 6"/>
          <p:cNvSpPr/>
          <p:nvPr/>
        </p:nvSpPr>
        <p:spPr>
          <a:xfrm>
            <a:off x="7637621" y="3147298"/>
            <a:ext cx="6040636" cy="1343025"/>
          </a:xfrm>
          <a:prstGeom prst="rect">
            <a:avLst/>
          </a:prstGeom>
          <a:noFill/>
          <a:ln/>
        </p:spPr>
        <p:txBody>
          <a:bodyPr wrap="square" lIns="0" tIns="0" rIns="0" bIns="0" rtlCol="0" anchor="t"/>
          <a:lstStyle/>
          <a:p>
            <a:pPr algn="l" indent="0" marL="0">
              <a:lnSpc>
                <a:spcPts val="2600"/>
              </a:lnSpc>
              <a:buNone/>
            </a:pPr>
            <a:r>
              <a:rPr lang="en-US" sz="1650" dirty="0">
                <a:solidFill>
                  <a:srgbClr val="2C2926"/>
                </a:solidFill>
                <a:latin typeface="Inter" pitchFamily="34" charset="0"/>
                <a:ea typeface="Inter" pitchFamily="34" charset="-122"/>
                <a:cs typeface="Inter" pitchFamily="34" charset="-120"/>
              </a:rPr>
              <a:t>Techniques such as </a:t>
            </a:r>
            <a:pPr algn="l" indent="0" marL="0">
              <a:lnSpc>
                <a:spcPts val="2600"/>
              </a:lnSpc>
              <a:buNone/>
            </a:pPr>
            <a:r>
              <a:rPr lang="en-US" sz="1650" b="1" dirty="0">
                <a:solidFill>
                  <a:srgbClr val="2C2926"/>
                </a:solidFill>
                <a:latin typeface="Inter" pitchFamily="34" charset="0"/>
                <a:ea typeface="Inter" pitchFamily="34" charset="-122"/>
                <a:cs typeface="Inter" pitchFamily="34" charset="-120"/>
              </a:rPr>
              <a:t>Dropout</a:t>
            </a:r>
            <a:pPr algn="l" indent="0" marL="0">
              <a:lnSpc>
                <a:spcPts val="2600"/>
              </a:lnSpc>
              <a:buNone/>
            </a:pPr>
            <a:r>
              <a:rPr lang="en-US" sz="1650" dirty="0">
                <a:solidFill>
                  <a:srgbClr val="2C2926"/>
                </a:solidFill>
                <a:latin typeface="Inter" pitchFamily="34" charset="0"/>
                <a:ea typeface="Inter" pitchFamily="34" charset="-122"/>
                <a:cs typeface="Inter" pitchFamily="34" charset="-120"/>
              </a:rPr>
              <a:t> regularization prevent the model from memorizing training data. Careful </a:t>
            </a:r>
            <a:pPr algn="l" indent="0" marL="0">
              <a:lnSpc>
                <a:spcPts val="2600"/>
              </a:lnSpc>
              <a:buNone/>
            </a:pPr>
            <a:r>
              <a:rPr lang="en-US" sz="1650" b="1" dirty="0">
                <a:solidFill>
                  <a:srgbClr val="2C2926"/>
                </a:solidFill>
                <a:latin typeface="Inter" pitchFamily="34" charset="0"/>
                <a:ea typeface="Inter" pitchFamily="34" charset="-122"/>
                <a:cs typeface="Inter" pitchFamily="34" charset="-120"/>
              </a:rPr>
              <a:t>hyperparameter tuning</a:t>
            </a:r>
            <a:pPr algn="l" indent="0" marL="0">
              <a:lnSpc>
                <a:spcPts val="2600"/>
              </a:lnSpc>
              <a:buNone/>
            </a:pPr>
            <a:r>
              <a:rPr lang="en-US" sz="1650" dirty="0">
                <a:solidFill>
                  <a:srgbClr val="2C2926"/>
                </a:solidFill>
                <a:latin typeface="Inter" pitchFamily="34" charset="0"/>
                <a:ea typeface="Inter" pitchFamily="34" charset="-122"/>
                <a:cs typeface="Inter" pitchFamily="34" charset="-120"/>
              </a:rPr>
              <a:t> optimizes learning rates and model complexity for better generalization.</a:t>
            </a:r>
            <a:endParaRPr lang="en-US" sz="1650" dirty="0"/>
          </a:p>
        </p:txBody>
      </p:sp>
      <p:sp>
        <p:nvSpPr>
          <p:cNvPr id="9" name="Shape 7"/>
          <p:cNvSpPr/>
          <p:nvPr/>
        </p:nvSpPr>
        <p:spPr>
          <a:xfrm>
            <a:off x="734616" y="4917757"/>
            <a:ext cx="6475571" cy="2567702"/>
          </a:xfrm>
          <a:prstGeom prst="roundRect">
            <a:avLst>
              <a:gd name="adj" fmla="val 19621"/>
            </a:avLst>
          </a:prstGeom>
          <a:solidFill>
            <a:srgbClr val="FFFFFF"/>
          </a:solidFill>
          <a:ln w="7620">
            <a:solidFill>
              <a:srgbClr val="F8ECD3"/>
            </a:solidFill>
            <a:prstDash val="solid"/>
          </a:ln>
        </p:spPr>
      </p:sp>
      <p:sp>
        <p:nvSpPr>
          <p:cNvPr id="10" name="Text 8"/>
          <p:cNvSpPr/>
          <p:nvPr/>
        </p:nvSpPr>
        <p:spPr>
          <a:xfrm>
            <a:off x="952143" y="5135285"/>
            <a:ext cx="2891076" cy="328017"/>
          </a:xfrm>
          <a:prstGeom prst="rect">
            <a:avLst/>
          </a:prstGeom>
          <a:noFill/>
          <a:ln/>
        </p:spPr>
        <p:txBody>
          <a:bodyPr wrap="none" lIns="0" tIns="0" rIns="0" bIns="0" rtlCol="0" anchor="t"/>
          <a:lstStyle/>
          <a:p>
            <a:pPr algn="l" indent="0" marL="0">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Inference Optimization</a:t>
            </a:r>
            <a:endParaRPr lang="en-US" sz="2050" dirty="0"/>
          </a:p>
        </p:txBody>
      </p:sp>
      <p:sp>
        <p:nvSpPr>
          <p:cNvPr id="11" name="Text 9"/>
          <p:cNvSpPr/>
          <p:nvPr/>
        </p:nvSpPr>
        <p:spPr>
          <a:xfrm>
            <a:off x="952143" y="5589151"/>
            <a:ext cx="6040517" cy="1343025"/>
          </a:xfrm>
          <a:prstGeom prst="rect">
            <a:avLst/>
          </a:prstGeom>
          <a:noFill/>
          <a:ln/>
        </p:spPr>
        <p:txBody>
          <a:bodyPr wrap="square" lIns="0" tIns="0" rIns="0" bIns="0" rtlCol="0" anchor="t"/>
          <a:lstStyle/>
          <a:p>
            <a:pPr algn="l" indent="0" marL="0">
              <a:lnSpc>
                <a:spcPts val="2600"/>
              </a:lnSpc>
              <a:buNone/>
            </a:pPr>
            <a:r>
              <a:rPr lang="en-US" sz="1650" b="1" dirty="0">
                <a:solidFill>
                  <a:srgbClr val="2C2926"/>
                </a:solidFill>
                <a:latin typeface="Inter" pitchFamily="34" charset="0"/>
                <a:ea typeface="Inter" pitchFamily="34" charset="-122"/>
                <a:cs typeface="Inter" pitchFamily="34" charset="-120"/>
              </a:rPr>
              <a:t>Beam search</a:t>
            </a:r>
            <a:pPr algn="l" indent="0" marL="0">
              <a:lnSpc>
                <a:spcPts val="2600"/>
              </a:lnSpc>
              <a:buNone/>
            </a:pPr>
            <a:r>
              <a:rPr lang="en-US" sz="1650" dirty="0">
                <a:solidFill>
                  <a:srgbClr val="2C2926"/>
                </a:solidFill>
                <a:latin typeface="Inter" pitchFamily="34" charset="0"/>
                <a:ea typeface="Inter" pitchFamily="34" charset="-122"/>
                <a:cs typeface="Inter" pitchFamily="34" charset="-120"/>
              </a:rPr>
              <a:t> during inference explores multiple caption possibilities, selecting the most probable sequence rather than just the greedily chosen next word, significantly enhancing caption quality.</a:t>
            </a:r>
            <a:endParaRPr lang="en-US" sz="1650" dirty="0"/>
          </a:p>
        </p:txBody>
      </p:sp>
      <p:sp>
        <p:nvSpPr>
          <p:cNvPr id="12" name="Shape 10"/>
          <p:cNvSpPr/>
          <p:nvPr/>
        </p:nvSpPr>
        <p:spPr>
          <a:xfrm>
            <a:off x="7420094" y="4917757"/>
            <a:ext cx="6475690" cy="2567702"/>
          </a:xfrm>
          <a:prstGeom prst="roundRect">
            <a:avLst>
              <a:gd name="adj" fmla="val 19621"/>
            </a:avLst>
          </a:prstGeom>
          <a:solidFill>
            <a:srgbClr val="FFFFFF"/>
          </a:solidFill>
          <a:ln w="7620">
            <a:solidFill>
              <a:srgbClr val="F8ECD3"/>
            </a:solidFill>
            <a:prstDash val="solid"/>
          </a:ln>
        </p:spPr>
      </p:sp>
      <p:sp>
        <p:nvSpPr>
          <p:cNvPr id="13" name="Text 11"/>
          <p:cNvSpPr/>
          <p:nvPr/>
        </p:nvSpPr>
        <p:spPr>
          <a:xfrm>
            <a:off x="7637621" y="5135285"/>
            <a:ext cx="3147298" cy="328017"/>
          </a:xfrm>
          <a:prstGeom prst="rect">
            <a:avLst/>
          </a:prstGeom>
          <a:noFill/>
          <a:ln/>
        </p:spPr>
        <p:txBody>
          <a:bodyPr wrap="none" lIns="0" tIns="0" rIns="0" bIns="0" rtlCol="0" anchor="t"/>
          <a:lstStyle/>
          <a:p>
            <a:pPr algn="l" indent="0" marL="0">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Semantic Understanding</a:t>
            </a:r>
            <a:endParaRPr lang="en-US" sz="2050" dirty="0"/>
          </a:p>
        </p:txBody>
      </p:sp>
      <p:sp>
        <p:nvSpPr>
          <p:cNvPr id="14" name="Text 12"/>
          <p:cNvSpPr/>
          <p:nvPr/>
        </p:nvSpPr>
        <p:spPr>
          <a:xfrm>
            <a:off x="7637621" y="5589151"/>
            <a:ext cx="6040636" cy="1678781"/>
          </a:xfrm>
          <a:prstGeom prst="rect">
            <a:avLst/>
          </a:prstGeom>
          <a:noFill/>
          <a:ln/>
        </p:spPr>
        <p:txBody>
          <a:bodyPr wrap="square" lIns="0" tIns="0" rIns="0" bIns="0" rtlCol="0" anchor="t"/>
          <a:lstStyle/>
          <a:p>
            <a:pPr algn="l" indent="0" marL="0">
              <a:lnSpc>
                <a:spcPts val="2600"/>
              </a:lnSpc>
              <a:buNone/>
            </a:pPr>
            <a:r>
              <a:rPr lang="en-US" sz="1650" dirty="0">
                <a:solidFill>
                  <a:srgbClr val="2C2926"/>
                </a:solidFill>
                <a:latin typeface="Inter" pitchFamily="34" charset="0"/>
                <a:ea typeface="Inter" pitchFamily="34" charset="-122"/>
                <a:cs typeface="Inter" pitchFamily="34" charset="-120"/>
              </a:rPr>
              <a:t>The hidden states within the LSTM effectively encode semantic meaning, reflecting similarities between words and concepts. This allows the model to generate captions that are not just syntactically correct but also semantically rich and accurate.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31029"/>
          </a:xfrm>
          <a:prstGeom prst="rect">
            <a:avLst/>
          </a:prstGeom>
        </p:spPr>
      </p:pic>
      <p:sp>
        <p:nvSpPr>
          <p:cNvPr id="3" name="Text 0"/>
          <p:cNvSpPr/>
          <p:nvPr/>
        </p:nvSpPr>
        <p:spPr>
          <a:xfrm>
            <a:off x="548045" y="430530"/>
            <a:ext cx="6322100" cy="489347"/>
          </a:xfrm>
          <a:prstGeom prst="rect">
            <a:avLst/>
          </a:prstGeom>
          <a:noFill/>
          <a:ln/>
        </p:spPr>
        <p:txBody>
          <a:bodyPr wrap="none" lIns="0" tIns="0" rIns="0" bIns="0" rtlCol="0" anchor="t"/>
          <a:lstStyle/>
          <a:p>
            <a:pPr algn="l" indent="0" marL="0">
              <a:lnSpc>
                <a:spcPts val="3850"/>
              </a:lnSpc>
              <a:buNone/>
            </a:pPr>
            <a:r>
              <a:rPr lang="en-US" sz="3050" dirty="0">
                <a:solidFill>
                  <a:srgbClr val="2C2926"/>
                </a:solidFill>
                <a:latin typeface="Bricolage Grotesque Semi Bold" pitchFamily="34" charset="0"/>
                <a:ea typeface="Bricolage Grotesque Semi Bold" pitchFamily="34" charset="-122"/>
                <a:cs typeface="Bricolage Grotesque Semi Bold" pitchFamily="34" charset="-120"/>
              </a:rPr>
              <a:t>Real-World Impact &amp; Applications</a:t>
            </a:r>
            <a:endParaRPr lang="en-US" sz="30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045" y="1154668"/>
            <a:ext cx="391358" cy="391358"/>
          </a:xfrm>
          <a:prstGeom prst="rect">
            <a:avLst/>
          </a:prstGeom>
        </p:spPr>
      </p:pic>
      <p:sp>
        <p:nvSpPr>
          <p:cNvPr id="5" name="Text 1"/>
          <p:cNvSpPr/>
          <p:nvPr/>
        </p:nvSpPr>
        <p:spPr>
          <a:xfrm>
            <a:off x="548045" y="1741646"/>
            <a:ext cx="2187893" cy="24467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Enhanced Accessibility</a:t>
            </a:r>
            <a:endParaRPr lang="en-US" sz="1500" dirty="0"/>
          </a:p>
        </p:txBody>
      </p:sp>
      <p:sp>
        <p:nvSpPr>
          <p:cNvPr id="6" name="Text 2"/>
          <p:cNvSpPr/>
          <p:nvPr/>
        </p:nvSpPr>
        <p:spPr>
          <a:xfrm>
            <a:off x="548045" y="2080260"/>
            <a:ext cx="8047911" cy="501015"/>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Automated captions empower screen readers, verbally describing images for visually impaired users, significantly improving their digital experience and access to information.</a:t>
            </a:r>
            <a:endParaRPr lang="en-US" sz="12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045" y="2894409"/>
            <a:ext cx="391358" cy="391358"/>
          </a:xfrm>
          <a:prstGeom prst="rect">
            <a:avLst/>
          </a:prstGeom>
        </p:spPr>
      </p:pic>
      <p:sp>
        <p:nvSpPr>
          <p:cNvPr id="8" name="Text 3"/>
          <p:cNvSpPr/>
          <p:nvPr/>
        </p:nvSpPr>
        <p:spPr>
          <a:xfrm>
            <a:off x="548045" y="3481388"/>
            <a:ext cx="2354342" cy="24467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Social Media Automation</a:t>
            </a:r>
            <a:endParaRPr lang="en-US" sz="1500" dirty="0"/>
          </a:p>
        </p:txBody>
      </p:sp>
      <p:sp>
        <p:nvSpPr>
          <p:cNvPr id="9" name="Text 4"/>
          <p:cNvSpPr/>
          <p:nvPr/>
        </p:nvSpPr>
        <p:spPr>
          <a:xfrm>
            <a:off x="548045" y="3820001"/>
            <a:ext cx="8047911" cy="501015"/>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Platforms can auto-caption user-generated photos, streamlining content organization, improving discoverability, and enriching the overall user engagement experience.</a:t>
            </a:r>
            <a:endParaRPr lang="en-US" sz="12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045" y="4634151"/>
            <a:ext cx="391358" cy="391358"/>
          </a:xfrm>
          <a:prstGeom prst="rect">
            <a:avLst/>
          </a:prstGeom>
        </p:spPr>
      </p:pic>
      <p:sp>
        <p:nvSpPr>
          <p:cNvPr id="11" name="Text 5"/>
          <p:cNvSpPr/>
          <p:nvPr/>
        </p:nvSpPr>
        <p:spPr>
          <a:xfrm>
            <a:off x="548045" y="5221129"/>
            <a:ext cx="2486025" cy="24467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Efficient Content Retrieval</a:t>
            </a:r>
            <a:endParaRPr lang="en-US" sz="1500" dirty="0"/>
          </a:p>
        </p:txBody>
      </p:sp>
      <p:sp>
        <p:nvSpPr>
          <p:cNvPr id="12" name="Text 6"/>
          <p:cNvSpPr/>
          <p:nvPr/>
        </p:nvSpPr>
        <p:spPr>
          <a:xfrm>
            <a:off x="548045" y="5559743"/>
            <a:ext cx="8047911" cy="501015"/>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By generating textual descriptions for images, this technology enables precise text-based search and indexing within vast image and video databases, transforming how we find visual content.</a:t>
            </a:r>
            <a:endParaRPr lang="en-US" sz="12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045" y="6373892"/>
            <a:ext cx="391358" cy="391358"/>
          </a:xfrm>
          <a:prstGeom prst="rect">
            <a:avLst/>
          </a:prstGeom>
        </p:spPr>
      </p:pic>
      <p:sp>
        <p:nvSpPr>
          <p:cNvPr id="14" name="Text 7"/>
          <p:cNvSpPr/>
          <p:nvPr/>
        </p:nvSpPr>
        <p:spPr>
          <a:xfrm>
            <a:off x="548045" y="6960870"/>
            <a:ext cx="2027277" cy="24467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Media Industry Boost</a:t>
            </a:r>
            <a:endParaRPr lang="en-US" sz="1500" dirty="0"/>
          </a:p>
        </p:txBody>
      </p:sp>
      <p:sp>
        <p:nvSpPr>
          <p:cNvPr id="15" name="Text 8"/>
          <p:cNvSpPr/>
          <p:nvPr/>
        </p:nvSpPr>
        <p:spPr>
          <a:xfrm>
            <a:off x="548045" y="7299484"/>
            <a:ext cx="8047911" cy="501015"/>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Services like YouTube can leverage auto-captioning for video thumbnails, providing quick summaries and improving content categorization for millions of videos.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082427" y="732711"/>
            <a:ext cx="7636193" cy="532209"/>
          </a:xfrm>
          <a:prstGeom prst="rect">
            <a:avLst/>
          </a:prstGeom>
          <a:noFill/>
          <a:ln/>
        </p:spPr>
        <p:txBody>
          <a:bodyPr wrap="none" lIns="0" tIns="0" rIns="0" bIns="0" rtlCol="0" anchor="t"/>
          <a:lstStyle/>
          <a:p>
            <a:pPr algn="l" indent="0" marL="0">
              <a:lnSpc>
                <a:spcPts val="4150"/>
              </a:lnSpc>
              <a:buNone/>
            </a:pPr>
            <a:r>
              <a:rPr lang="en-US" sz="3350" dirty="0">
                <a:solidFill>
                  <a:srgbClr val="2C2926"/>
                </a:solidFill>
                <a:latin typeface="Bricolage Grotesque Semi Bold" pitchFamily="34" charset="0"/>
                <a:ea typeface="Bricolage Grotesque Semi Bold" pitchFamily="34" charset="-122"/>
                <a:cs typeface="Bricolage Grotesque Semi Bold" pitchFamily="34" charset="-120"/>
              </a:rPr>
              <a:t>Recent Advances &amp; Future Directions</a:t>
            </a:r>
            <a:endParaRPr lang="en-US" sz="33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6244" y="1552099"/>
            <a:ext cx="255389" cy="255389"/>
          </a:xfrm>
          <a:prstGeom prst="rect">
            <a:avLst/>
          </a:prstGeom>
        </p:spPr>
      </p:pic>
      <p:sp>
        <p:nvSpPr>
          <p:cNvPr id="5" name="Text 1"/>
          <p:cNvSpPr/>
          <p:nvPr/>
        </p:nvSpPr>
        <p:spPr>
          <a:xfrm>
            <a:off x="6635829" y="1520309"/>
            <a:ext cx="2787610" cy="319326"/>
          </a:xfrm>
          <a:prstGeom prst="rect">
            <a:avLst/>
          </a:prstGeom>
          <a:noFill/>
          <a:ln/>
        </p:spPr>
        <p:txBody>
          <a:bodyPr wrap="none" lIns="0" tIns="0" rIns="0" bIns="0" rtlCol="0" anchor="t"/>
          <a:lstStyle/>
          <a:p>
            <a:pPr algn="l" indent="0" marL="0">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Attention Mechanisms</a:t>
            </a:r>
            <a:endParaRPr lang="en-US" sz="2000" dirty="0"/>
          </a:p>
        </p:txBody>
      </p:sp>
      <p:sp>
        <p:nvSpPr>
          <p:cNvPr id="6" name="Text 2"/>
          <p:cNvSpPr/>
          <p:nvPr/>
        </p:nvSpPr>
        <p:spPr>
          <a:xfrm>
            <a:off x="6635829" y="1941790"/>
            <a:ext cx="7398544" cy="817245"/>
          </a:xfrm>
          <a:prstGeom prst="rect">
            <a:avLst/>
          </a:prstGeom>
          <a:noFill/>
          <a:ln/>
        </p:spPr>
        <p:txBody>
          <a:bodyPr wrap="square" lIns="0" tIns="0" rIns="0" bIns="0" rtlCol="0" anchor="t"/>
          <a:lstStyle/>
          <a:p>
            <a:pPr algn="l" indent="0" marL="0">
              <a:lnSpc>
                <a:spcPts val="2100"/>
              </a:lnSpc>
              <a:buNone/>
            </a:pPr>
            <a:r>
              <a:rPr lang="en-US" sz="1300" dirty="0">
                <a:solidFill>
                  <a:srgbClr val="2C2926"/>
                </a:solidFill>
                <a:latin typeface="Inter" pitchFamily="34" charset="0"/>
                <a:ea typeface="Inter" pitchFamily="34" charset="-122"/>
                <a:cs typeface="Inter" pitchFamily="34" charset="-120"/>
              </a:rPr>
              <a:t>New models incorporate attention, allowing the decoder to dynamically focus on specific regions of an image as it generates each word, leading to more contextually accurate captions.</a:t>
            </a:r>
            <a:endParaRPr lang="en-US" sz="13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6244" y="3131344"/>
            <a:ext cx="255389" cy="255389"/>
          </a:xfrm>
          <a:prstGeom prst="rect">
            <a:avLst/>
          </a:prstGeom>
        </p:spPr>
      </p:pic>
      <p:sp>
        <p:nvSpPr>
          <p:cNvPr id="8" name="Text 3"/>
          <p:cNvSpPr/>
          <p:nvPr/>
        </p:nvSpPr>
        <p:spPr>
          <a:xfrm>
            <a:off x="6635829" y="3099554"/>
            <a:ext cx="2776895" cy="319326"/>
          </a:xfrm>
          <a:prstGeom prst="rect">
            <a:avLst/>
          </a:prstGeom>
          <a:noFill/>
          <a:ln/>
        </p:spPr>
        <p:txBody>
          <a:bodyPr wrap="none" lIns="0" tIns="0" rIns="0" bIns="0" rtlCol="0" anchor="t"/>
          <a:lstStyle/>
          <a:p>
            <a:pPr algn="l" indent="0" marL="0">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Transformer Decoders</a:t>
            </a:r>
            <a:endParaRPr lang="en-US" sz="2000" dirty="0"/>
          </a:p>
        </p:txBody>
      </p:sp>
      <p:sp>
        <p:nvSpPr>
          <p:cNvPr id="9" name="Text 4"/>
          <p:cNvSpPr/>
          <p:nvPr/>
        </p:nvSpPr>
        <p:spPr>
          <a:xfrm>
            <a:off x="6635829" y="3521035"/>
            <a:ext cx="7398544" cy="817245"/>
          </a:xfrm>
          <a:prstGeom prst="rect">
            <a:avLst/>
          </a:prstGeom>
          <a:noFill/>
          <a:ln/>
        </p:spPr>
        <p:txBody>
          <a:bodyPr wrap="square" lIns="0" tIns="0" rIns="0" bIns="0" rtlCol="0" anchor="t"/>
          <a:lstStyle/>
          <a:p>
            <a:pPr algn="l" indent="0" marL="0">
              <a:lnSpc>
                <a:spcPts val="2100"/>
              </a:lnSpc>
              <a:buNone/>
            </a:pPr>
            <a:r>
              <a:rPr lang="en-US" sz="1300" dirty="0">
                <a:solidFill>
                  <a:srgbClr val="2C2926"/>
                </a:solidFill>
                <a:latin typeface="Inter" pitchFamily="34" charset="0"/>
                <a:ea typeface="Inter" pitchFamily="34" charset="-122"/>
                <a:cs typeface="Inter" pitchFamily="34" charset="-120"/>
              </a:rPr>
              <a:t>Replacing LSTMs with transformer-based decoders has enabled even richer language modeling and capture of intricate linguistic nuances, pushing the boundaries of caption quality.</a:t>
            </a:r>
            <a:endParaRPr lang="en-US" sz="13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6244" y="4710589"/>
            <a:ext cx="255389" cy="255389"/>
          </a:xfrm>
          <a:prstGeom prst="rect">
            <a:avLst/>
          </a:prstGeom>
        </p:spPr>
      </p:pic>
      <p:sp>
        <p:nvSpPr>
          <p:cNvPr id="11" name="Text 5"/>
          <p:cNvSpPr/>
          <p:nvPr/>
        </p:nvSpPr>
        <p:spPr>
          <a:xfrm>
            <a:off x="6635829" y="4678799"/>
            <a:ext cx="2554486" cy="319326"/>
          </a:xfrm>
          <a:prstGeom prst="rect">
            <a:avLst/>
          </a:prstGeom>
          <a:noFill/>
          <a:ln/>
        </p:spPr>
        <p:txBody>
          <a:bodyPr wrap="none" lIns="0" tIns="0" rIns="0" bIns="0" rtlCol="0" anchor="t"/>
          <a:lstStyle/>
          <a:p>
            <a:pPr algn="l" indent="0" marL="0">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Adaptive Captioning</a:t>
            </a:r>
            <a:endParaRPr lang="en-US" sz="2000" dirty="0"/>
          </a:p>
        </p:txBody>
      </p:sp>
      <p:sp>
        <p:nvSpPr>
          <p:cNvPr id="12" name="Text 6"/>
          <p:cNvSpPr/>
          <p:nvPr/>
        </p:nvSpPr>
        <p:spPr>
          <a:xfrm>
            <a:off x="6635829" y="5100280"/>
            <a:ext cx="7398544" cy="817245"/>
          </a:xfrm>
          <a:prstGeom prst="rect">
            <a:avLst/>
          </a:prstGeom>
          <a:noFill/>
          <a:ln/>
        </p:spPr>
        <p:txBody>
          <a:bodyPr wrap="square" lIns="0" tIns="0" rIns="0" bIns="0" rtlCol="0" anchor="t"/>
          <a:lstStyle/>
          <a:p>
            <a:pPr algn="l" indent="0" marL="0">
              <a:lnSpc>
                <a:spcPts val="2100"/>
              </a:lnSpc>
              <a:buNone/>
            </a:pPr>
            <a:r>
              <a:rPr lang="en-US" sz="1300" dirty="0">
                <a:solidFill>
                  <a:srgbClr val="2C2926"/>
                </a:solidFill>
                <a:latin typeface="Inter" pitchFamily="34" charset="0"/>
                <a:ea typeface="Inter" pitchFamily="34" charset="-122"/>
                <a:cs typeface="Inter" pitchFamily="34" charset="-120"/>
              </a:rPr>
              <a:t>The field is evolving towards multilingual captioning, generating descriptions in various languages, and style-adaptive systems that can tailor captions to specific tones or user preferences.</a:t>
            </a:r>
            <a:endParaRPr lang="en-US" sz="13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6244" y="6289834"/>
            <a:ext cx="255389" cy="255389"/>
          </a:xfrm>
          <a:prstGeom prst="rect">
            <a:avLst/>
          </a:prstGeom>
        </p:spPr>
      </p:pic>
      <p:sp>
        <p:nvSpPr>
          <p:cNvPr id="14" name="Text 7"/>
          <p:cNvSpPr/>
          <p:nvPr/>
        </p:nvSpPr>
        <p:spPr>
          <a:xfrm>
            <a:off x="6635829" y="6258044"/>
            <a:ext cx="2554486" cy="319326"/>
          </a:xfrm>
          <a:prstGeom prst="rect">
            <a:avLst/>
          </a:prstGeom>
          <a:noFill/>
          <a:ln/>
        </p:spPr>
        <p:txBody>
          <a:bodyPr wrap="none" lIns="0" tIns="0" rIns="0" bIns="0" rtlCol="0" anchor="t"/>
          <a:lstStyle/>
          <a:p>
            <a:pPr algn="l" indent="0" marL="0">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Edge Computing</a:t>
            </a:r>
            <a:endParaRPr lang="en-US" sz="2000" dirty="0"/>
          </a:p>
        </p:txBody>
      </p:sp>
      <p:sp>
        <p:nvSpPr>
          <p:cNvPr id="15" name="Text 8"/>
          <p:cNvSpPr/>
          <p:nvPr/>
        </p:nvSpPr>
        <p:spPr>
          <a:xfrm>
            <a:off x="6635829" y="6679525"/>
            <a:ext cx="7398544" cy="817245"/>
          </a:xfrm>
          <a:prstGeom prst="rect">
            <a:avLst/>
          </a:prstGeom>
          <a:noFill/>
          <a:ln/>
        </p:spPr>
        <p:txBody>
          <a:bodyPr wrap="square" lIns="0" tIns="0" rIns="0" bIns="0" rtlCol="0" anchor="t"/>
          <a:lstStyle/>
          <a:p>
            <a:pPr algn="l" indent="0" marL="0">
              <a:lnSpc>
                <a:spcPts val="2100"/>
              </a:lnSpc>
              <a:buNone/>
            </a:pPr>
            <a:r>
              <a:rPr lang="en-US" sz="1300" dirty="0">
                <a:solidFill>
                  <a:srgbClr val="2C2926"/>
                </a:solidFill>
                <a:latin typeface="Inter" pitchFamily="34" charset="0"/>
                <a:ea typeface="Inter" pitchFamily="34" charset="-122"/>
                <a:cs typeface="Inter" pitchFamily="34" charset="-120"/>
              </a:rPr>
              <a:t>Future developments aim for efficient, real-time captioning capabilities on resource-constrained devices like smartphones and embedded systems, bringing AI directly to the user's hand.</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2025-12-10T03:45:01Z</dcterms:created>
  <dcterms:modified xsi:type="dcterms:W3CDTF">2025-12-10T03:45:01Z</dcterms:modified>
</cp:coreProperties>
</file>